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94" r:id="rId2"/>
    <p:sldId id="261" r:id="rId3"/>
    <p:sldId id="263" r:id="rId4"/>
    <p:sldId id="277" r:id="rId5"/>
    <p:sldId id="258" r:id="rId6"/>
    <p:sldId id="293" r:id="rId7"/>
    <p:sldId id="273" r:id="rId8"/>
    <p:sldId id="274" r:id="rId9"/>
    <p:sldId id="275" r:id="rId10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CAAC6"/>
    <a:srgbClr val="E6AF00"/>
    <a:srgbClr val="37AB82"/>
    <a:srgbClr val="3EA123"/>
    <a:srgbClr val="E86D28"/>
    <a:srgbClr val="54B531"/>
    <a:srgbClr val="632B8D"/>
    <a:srgbClr val="3DBD8F"/>
    <a:srgbClr val="D4C3A8"/>
    <a:srgbClr val="BF37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15" autoAdjust="0"/>
    <p:restoredTop sz="94660"/>
  </p:normalViewPr>
  <p:slideViewPr>
    <p:cSldViewPr snapToGrid="0">
      <p:cViewPr varScale="1">
        <p:scale>
          <a:sx n="81" d="100"/>
          <a:sy n="81" d="100"/>
        </p:scale>
        <p:origin x="65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925D3E-D048-4D99-898A-4F122A27E0BA}" type="datetimeFigureOut">
              <a:rPr lang="fr-FR" smtClean="0"/>
              <a:t>21/11/2024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C75653-C153-4E42-86B8-3757F76AEB8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771454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C75653-C153-4E42-86B8-3757F76AEB8D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89048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C75653-C153-4E42-86B8-3757F76AEB8D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222417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C75653-C153-4E42-86B8-3757F76AEB8D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541679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5512745-4DBD-C95D-036D-6063B56988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70C32BBE-4618-EF88-8574-3CA379B879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E45EC5C-97F5-D264-7AD5-A931B6F214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E6466-75DC-4C76-A1BB-240F19B8EAB6}" type="datetimeFigureOut">
              <a:rPr lang="fr-FR" smtClean="0"/>
              <a:t>21/11/2024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BE0B114-D542-F2F5-C3FF-BDA1155A4E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838CAF0-CC27-0C9B-F3B3-A922808B3D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26F82-01B4-4DF3-822E-19D17F5930D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586189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B75F892-4C11-2E61-D723-CA0F17EA6C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CDA89FB3-DAA3-8B23-8E82-268C9D50AD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A11038C-4B9C-86CE-DA38-9CEE564F30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E6466-75DC-4C76-A1BB-240F19B8EAB6}" type="datetimeFigureOut">
              <a:rPr lang="fr-FR" smtClean="0"/>
              <a:t>21/11/2024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BB2F3A1-41A8-4EC3-3D89-8DFF053AB1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7078027-8182-3F0D-CC14-5412DB465B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26F82-01B4-4DF3-822E-19D17F5930D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325016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771248D6-BA7A-7FE0-8717-673F45BF749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4760D17D-CE66-12CF-CDB0-C1894E8580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E97EACD-1A9D-E271-8761-AD1E8542E7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E6466-75DC-4C76-A1BB-240F19B8EAB6}" type="datetimeFigureOut">
              <a:rPr lang="fr-FR" smtClean="0"/>
              <a:t>21/11/2024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C25EAB7-4E60-2893-0893-FA1582666A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B7BED15-5317-887D-2713-4375BCA759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26F82-01B4-4DF3-822E-19D17F5930D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961145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BC80FCC-90A2-561F-C497-952197B96E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B287E71-EC43-A4AB-F6E1-1EB84E68BD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D968A4D-84E3-B1B8-2CB3-362354B0BD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E6466-75DC-4C76-A1BB-240F19B8EAB6}" type="datetimeFigureOut">
              <a:rPr lang="fr-FR" smtClean="0"/>
              <a:t>21/11/2024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8270C1C-DEEB-165B-597C-FA20211676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F79BB76-7BEF-469A-B69F-CEDE96301C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26F82-01B4-4DF3-822E-19D17F5930D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40978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7C35A00-7B7B-4D08-66A7-6420D3AF99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A317784-3147-11FB-1A14-8B2E4928E9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378E6E9-1453-780E-13EC-7199BE43E1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E6466-75DC-4C76-A1BB-240F19B8EAB6}" type="datetimeFigureOut">
              <a:rPr lang="fr-FR" smtClean="0"/>
              <a:t>21/11/2024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8CE2EED-A7E1-E429-5D94-ACED175EBF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D892924-7809-6832-6778-059B0C718A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26F82-01B4-4DF3-822E-19D17F5930D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211387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F16DE5C-68B5-A6CA-6C95-7BF4F2A034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F7387F2-FAA2-B986-6B09-FE7C8F51AF3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B5A94D7B-ECD1-EF86-A659-893B0CE2D4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C754564-E0EF-1FAB-58BA-3A697D8B59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E6466-75DC-4C76-A1BB-240F19B8EAB6}" type="datetimeFigureOut">
              <a:rPr lang="fr-FR" smtClean="0"/>
              <a:t>21/11/2024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78EAFDF-C091-E557-8905-AF437663F4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2CA36C0-802B-1B8F-28CF-5D7504F78F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26F82-01B4-4DF3-822E-19D17F5930D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482055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790BB00-FC3D-76E4-B92A-40FB4F0D60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65634E5-867A-BDF7-5BA9-CBE16D0773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FC18893D-7A7F-BED5-D94C-D0D9BF4BC0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13A640C8-C902-3185-8C1A-762871A7799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4BEE3C5F-62A7-7710-0812-349865878D3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82CD363F-2707-7AAF-601E-2B907469D4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E6466-75DC-4C76-A1BB-240F19B8EAB6}" type="datetimeFigureOut">
              <a:rPr lang="fr-FR" smtClean="0"/>
              <a:t>21/11/2024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B2DCB74D-89CC-64D4-527B-8A2D05CE42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0232DD5D-3486-BC51-D903-6EAA1358B4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26F82-01B4-4DF3-822E-19D17F5930D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092092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8461BA2-966F-909B-5101-AF1E5338F5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DDD9AEFA-B1E9-33F7-D408-2D646AE968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E6466-75DC-4C76-A1BB-240F19B8EAB6}" type="datetimeFigureOut">
              <a:rPr lang="fr-FR" smtClean="0"/>
              <a:t>21/11/2024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C83EAFE-7239-98F7-D964-567D18080C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AB20EA2-DADD-22FA-54AF-868105C83D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26F82-01B4-4DF3-822E-19D17F5930D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958520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8613AB47-C7D9-9CAD-9DE8-C37242D84A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E6466-75DC-4C76-A1BB-240F19B8EAB6}" type="datetimeFigureOut">
              <a:rPr lang="fr-FR" smtClean="0"/>
              <a:t>21/11/2024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0E680B32-EE8F-A623-6B2B-DAB1F970D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37A3A55-0549-28A9-B361-1FE1A2E88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26F82-01B4-4DF3-822E-19D17F5930D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038456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8EFDC21-DC44-C92A-8F82-279148E22B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88305CB-4D32-2CEF-A13E-BDEAC17726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404C30CD-9FDB-10F9-7553-48FCE9A67F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247ACBE-44C4-DF2C-17EF-FE28AE869A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E6466-75DC-4C76-A1BB-240F19B8EAB6}" type="datetimeFigureOut">
              <a:rPr lang="fr-FR" smtClean="0"/>
              <a:t>21/11/2024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6D9FD1E-FF16-A5A3-1694-FFE21E8393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4FA5EDA-2C4D-5B55-B082-A86DCB1942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26F82-01B4-4DF3-822E-19D17F5930D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647997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444BA63-08CF-C362-A00C-EE5E1D10DB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FCBC4CC5-BA27-297D-AF40-012207A56D0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AEDF2470-3ECD-9E33-9DEC-D4C3B624E3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E3FDA21-F49F-1983-34FA-7232D14B67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E6466-75DC-4C76-A1BB-240F19B8EAB6}" type="datetimeFigureOut">
              <a:rPr lang="fr-FR" smtClean="0"/>
              <a:t>21/11/2024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2D69FE8-9DAB-A604-BF02-5B0B15AB89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A791487-47CA-7F22-D076-8A4C80B4BD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26F82-01B4-4DF3-822E-19D17F5930D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417895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E25D5B8D-CF03-6AEB-1ADC-1531CD4494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2F55FC5-8D4D-CE54-BB81-F93D85B06D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D5AEE8C-79BB-4B4F-1865-03675EA06FA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04E6466-75DC-4C76-A1BB-240F19B8EAB6}" type="datetimeFigureOut">
              <a:rPr lang="fr-FR" smtClean="0"/>
              <a:t>21/11/2024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33E9812-71D8-407D-31A6-6EAB72132A6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6055ECD-F288-188D-0E80-2248FCEAD9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6B26F82-01B4-4DF3-822E-19D17F5930D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82126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 3" descr="Une image contenant texte, capture d’écran, corde&#10;&#10;Description générée automatiquement">
            <a:extLst>
              <a:ext uri="{FF2B5EF4-FFF2-40B4-BE49-F238E27FC236}">
                <a16:creationId xmlns:a16="http://schemas.microsoft.com/office/drawing/2014/main" id="{A21E382F-22A9-3251-AEDB-9506116ABD2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986022" y="457200"/>
            <a:ext cx="4219956" cy="5943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763306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85F55C16-BC21-49EF-A4FF-C3155BB93B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AB31ED13-BFEE-727B-194F-18F782B518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051" y="167790"/>
            <a:ext cx="5105398" cy="1952744"/>
          </a:xfrm>
        </p:spPr>
        <p:txBody>
          <a:bodyPr>
            <a:normAutofit/>
          </a:bodyPr>
          <a:lstStyle/>
          <a:p>
            <a:pPr algn="ctr"/>
            <a:r>
              <a:rPr lang="fr-FR" dirty="0">
                <a:solidFill>
                  <a:srgbClr val="1CAAC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Prenons la route ensemble</a:t>
            </a:r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0C5F069E-AFE6-4825-8945-46F2918A50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6116569" cy="6858000"/>
          </a:xfrm>
          <a:custGeom>
            <a:avLst/>
            <a:gdLst>
              <a:gd name="connsiteX0" fmla="*/ 0 w 6116569"/>
              <a:gd name="connsiteY0" fmla="*/ 0 h 6879321"/>
              <a:gd name="connsiteX1" fmla="*/ 2935851 w 6116569"/>
              <a:gd name="connsiteY1" fmla="*/ 0 h 6879321"/>
              <a:gd name="connsiteX2" fmla="*/ 3238280 w 6116569"/>
              <a:gd name="connsiteY2" fmla="*/ 31980 h 6879321"/>
              <a:gd name="connsiteX3" fmla="*/ 3660541 w 6116569"/>
              <a:gd name="connsiteY3" fmla="*/ 550772 h 6879321"/>
              <a:gd name="connsiteX4" fmla="*/ 3808902 w 6116569"/>
              <a:gd name="connsiteY4" fmla="*/ 589860 h 6879321"/>
              <a:gd name="connsiteX5" fmla="*/ 4413762 w 6116569"/>
              <a:gd name="connsiteY5" fmla="*/ 625393 h 6879321"/>
              <a:gd name="connsiteX6" fmla="*/ 4567830 w 6116569"/>
              <a:gd name="connsiteY6" fmla="*/ 721333 h 6879321"/>
              <a:gd name="connsiteX7" fmla="*/ 4171247 w 6116569"/>
              <a:gd name="connsiteY7" fmla="*/ 792401 h 6879321"/>
              <a:gd name="connsiteX8" fmla="*/ 4376671 w 6116569"/>
              <a:gd name="connsiteY8" fmla="*/ 842148 h 6879321"/>
              <a:gd name="connsiteX9" fmla="*/ 4527887 w 6116569"/>
              <a:gd name="connsiteY9" fmla="*/ 813722 h 6879321"/>
              <a:gd name="connsiteX10" fmla="*/ 4633452 w 6116569"/>
              <a:gd name="connsiteY10" fmla="*/ 799508 h 6879321"/>
              <a:gd name="connsiteX11" fmla="*/ 4947293 w 6116569"/>
              <a:gd name="connsiteY11" fmla="*/ 870576 h 6879321"/>
              <a:gd name="connsiteX12" fmla="*/ 5263988 w 6116569"/>
              <a:gd name="connsiteY12" fmla="*/ 820828 h 6879321"/>
              <a:gd name="connsiteX13" fmla="*/ 5249723 w 6116569"/>
              <a:gd name="connsiteY13" fmla="*/ 895449 h 6879321"/>
              <a:gd name="connsiteX14" fmla="*/ 4744723 w 6116569"/>
              <a:gd name="connsiteY14" fmla="*/ 1197485 h 6879321"/>
              <a:gd name="connsiteX15" fmla="*/ 4767548 w 6116569"/>
              <a:gd name="connsiteY15" fmla="*/ 1346727 h 6879321"/>
              <a:gd name="connsiteX16" fmla="*/ 4539299 w 6116569"/>
              <a:gd name="connsiteY16" fmla="*/ 1421348 h 6879321"/>
              <a:gd name="connsiteX17" fmla="*/ 4607773 w 6116569"/>
              <a:gd name="connsiteY17" fmla="*/ 1485309 h 6879321"/>
              <a:gd name="connsiteX18" fmla="*/ 4579242 w 6116569"/>
              <a:gd name="connsiteY18" fmla="*/ 1535055 h 6879321"/>
              <a:gd name="connsiteX19" fmla="*/ 5278255 w 6116569"/>
              <a:gd name="connsiteY19" fmla="*/ 1609676 h 6879321"/>
              <a:gd name="connsiteX20" fmla="*/ 5771843 w 6116569"/>
              <a:gd name="connsiteY20" fmla="*/ 1630997 h 6879321"/>
              <a:gd name="connsiteX21" fmla="*/ 6105656 w 6116569"/>
              <a:gd name="connsiteY21" fmla="*/ 1748257 h 6879321"/>
              <a:gd name="connsiteX22" fmla="*/ 5691955 w 6116569"/>
              <a:gd name="connsiteY22" fmla="*/ 2167555 h 6879321"/>
              <a:gd name="connsiteX23" fmla="*/ 5475118 w 6116569"/>
              <a:gd name="connsiteY23" fmla="*/ 2348776 h 6879321"/>
              <a:gd name="connsiteX24" fmla="*/ 5826051 w 6116569"/>
              <a:gd name="connsiteY24" fmla="*/ 2291922 h 6879321"/>
              <a:gd name="connsiteX25" fmla="*/ 5552153 w 6116569"/>
              <a:gd name="connsiteY25" fmla="*/ 2597513 h 6879321"/>
              <a:gd name="connsiteX26" fmla="*/ 5603508 w 6116569"/>
              <a:gd name="connsiteY26" fmla="*/ 2647260 h 6879321"/>
              <a:gd name="connsiteX27" fmla="*/ 5700515 w 6116569"/>
              <a:gd name="connsiteY27" fmla="*/ 2679240 h 6879321"/>
              <a:gd name="connsiteX28" fmla="*/ 5246870 w 6116569"/>
              <a:gd name="connsiteY28" fmla="*/ 2888889 h 6879321"/>
              <a:gd name="connsiteX29" fmla="*/ 4836022 w 6116569"/>
              <a:gd name="connsiteY29" fmla="*/ 3169605 h 6879321"/>
              <a:gd name="connsiteX30" fmla="*/ 4736163 w 6116569"/>
              <a:gd name="connsiteY30" fmla="*/ 3233565 h 6879321"/>
              <a:gd name="connsiteX31" fmla="*/ 4853141 w 6116569"/>
              <a:gd name="connsiteY31" fmla="*/ 3233565 h 6879321"/>
              <a:gd name="connsiteX32" fmla="*/ 4944440 w 6116569"/>
              <a:gd name="connsiteY32" fmla="*/ 3226459 h 6879321"/>
              <a:gd name="connsiteX33" fmla="*/ 5109921 w 6116569"/>
              <a:gd name="connsiteY33" fmla="*/ 3283313 h 6879321"/>
              <a:gd name="connsiteX34" fmla="*/ 5694809 w 6116569"/>
              <a:gd name="connsiteY34" fmla="*/ 3141178 h 6879321"/>
              <a:gd name="connsiteX35" fmla="*/ 5566419 w 6116569"/>
              <a:gd name="connsiteY35" fmla="*/ 3301079 h 6879321"/>
              <a:gd name="connsiteX36" fmla="*/ 5415203 w 6116569"/>
              <a:gd name="connsiteY36" fmla="*/ 3397020 h 6879321"/>
              <a:gd name="connsiteX37" fmla="*/ 5612068 w 6116569"/>
              <a:gd name="connsiteY37" fmla="*/ 3432554 h 6879321"/>
              <a:gd name="connsiteX38" fmla="*/ 5206927 w 6116569"/>
              <a:gd name="connsiteY38" fmla="*/ 3599562 h 6879321"/>
              <a:gd name="connsiteX39" fmla="*/ 5301079 w 6116569"/>
              <a:gd name="connsiteY39" fmla="*/ 3723930 h 6879321"/>
              <a:gd name="connsiteX40" fmla="*/ 4507915 w 6116569"/>
              <a:gd name="connsiteY40" fmla="*/ 4306683 h 6879321"/>
              <a:gd name="connsiteX41" fmla="*/ 3982942 w 6116569"/>
              <a:gd name="connsiteY41" fmla="*/ 4587399 h 6879321"/>
              <a:gd name="connsiteX42" fmla="*/ 4185513 w 6116569"/>
              <a:gd name="connsiteY42" fmla="*/ 4541205 h 6879321"/>
              <a:gd name="connsiteX43" fmla="*/ 5212633 w 6116569"/>
              <a:gd name="connsiteY43" fmla="*/ 4455924 h 6879321"/>
              <a:gd name="connsiteX44" fmla="*/ 5312492 w 6116569"/>
              <a:gd name="connsiteY44" fmla="*/ 4473691 h 6879321"/>
              <a:gd name="connsiteX45" fmla="*/ 4596361 w 6116569"/>
              <a:gd name="connsiteY45" fmla="*/ 4818368 h 6879321"/>
              <a:gd name="connsiteX46" fmla="*/ 4873113 w 6116569"/>
              <a:gd name="connsiteY46" fmla="*/ 4885882 h 6879321"/>
              <a:gd name="connsiteX47" fmla="*/ 4935881 w 6116569"/>
              <a:gd name="connsiteY47" fmla="*/ 4914309 h 6879321"/>
              <a:gd name="connsiteX48" fmla="*/ 4873113 w 6116569"/>
              <a:gd name="connsiteY48" fmla="*/ 5003143 h 6879321"/>
              <a:gd name="connsiteX49" fmla="*/ 4721898 w 6116569"/>
              <a:gd name="connsiteY49" fmla="*/ 5095530 h 6879321"/>
              <a:gd name="connsiteX50" fmla="*/ 5132745 w 6116569"/>
              <a:gd name="connsiteY50" fmla="*/ 4949842 h 6879321"/>
              <a:gd name="connsiteX51" fmla="*/ 5101362 w 6116569"/>
              <a:gd name="connsiteY51" fmla="*/ 5081317 h 6879321"/>
              <a:gd name="connsiteX52" fmla="*/ 5138452 w 6116569"/>
              <a:gd name="connsiteY52" fmla="*/ 5198578 h 6879321"/>
              <a:gd name="connsiteX53" fmla="*/ 4904497 w 6116569"/>
              <a:gd name="connsiteY53" fmla="*/ 5362033 h 6879321"/>
              <a:gd name="connsiteX54" fmla="*/ 4579242 w 6116569"/>
              <a:gd name="connsiteY54" fmla="*/ 5674729 h 6879321"/>
              <a:gd name="connsiteX55" fmla="*/ 4253988 w 6116569"/>
              <a:gd name="connsiteY55" fmla="*/ 5884379 h 6879321"/>
              <a:gd name="connsiteX56" fmla="*/ 3985795 w 6116569"/>
              <a:gd name="connsiteY56" fmla="*/ 6069153 h 6879321"/>
              <a:gd name="connsiteX57" fmla="*/ 4231163 w 6116569"/>
              <a:gd name="connsiteY57" fmla="*/ 6030066 h 6879321"/>
              <a:gd name="connsiteX58" fmla="*/ 3814609 w 6116569"/>
              <a:gd name="connsiteY58" fmla="*/ 6317889 h 6879321"/>
              <a:gd name="connsiteX59" fmla="*/ 3751840 w 6116569"/>
              <a:gd name="connsiteY59" fmla="*/ 6339209 h 6879321"/>
              <a:gd name="connsiteX60" fmla="*/ 3089919 w 6116569"/>
              <a:gd name="connsiteY60" fmla="*/ 6563071 h 6879321"/>
              <a:gd name="connsiteX61" fmla="*/ 2961529 w 6116569"/>
              <a:gd name="connsiteY61" fmla="*/ 6662566 h 6879321"/>
              <a:gd name="connsiteX62" fmla="*/ 3107038 w 6116569"/>
              <a:gd name="connsiteY62" fmla="*/ 6673226 h 6879321"/>
              <a:gd name="connsiteX63" fmla="*/ 3594919 w 6116569"/>
              <a:gd name="connsiteY63" fmla="*/ 6591499 h 6879321"/>
              <a:gd name="connsiteX64" fmla="*/ 3261106 w 6116569"/>
              <a:gd name="connsiteY64" fmla="*/ 6726527 h 6879321"/>
              <a:gd name="connsiteX65" fmla="*/ 3620597 w 6116569"/>
              <a:gd name="connsiteY65" fmla="*/ 6740740 h 6879321"/>
              <a:gd name="connsiteX66" fmla="*/ 3703337 w 6116569"/>
              <a:gd name="connsiteY66" fmla="*/ 6826020 h 6879321"/>
              <a:gd name="connsiteX67" fmla="*/ 3689072 w 6116569"/>
              <a:gd name="connsiteY67" fmla="*/ 6879321 h 6879321"/>
              <a:gd name="connsiteX68" fmla="*/ 0 w 6116569"/>
              <a:gd name="connsiteY68" fmla="*/ 6879321 h 68793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Image 3" descr="Une image contenant texte, capture d’écran, affiche, graphisme&#10;&#10;Description générée automatiquement">
            <a:extLst>
              <a:ext uri="{FF2B5EF4-FFF2-40B4-BE49-F238E27FC236}">
                <a16:creationId xmlns:a16="http://schemas.microsoft.com/office/drawing/2014/main" id="{F84E5593-F0B1-7563-24EB-F5798E2FC81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alphaModFix amt="3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549" y="691105"/>
            <a:ext cx="2888479" cy="5475790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9F292B71-D3E7-9221-BDFC-530BBBD55A23}"/>
              </a:ext>
            </a:extLst>
          </p:cNvPr>
          <p:cNvSpPr txBox="1"/>
          <p:nvPr/>
        </p:nvSpPr>
        <p:spPr>
          <a:xfrm>
            <a:off x="8139664" y="1707614"/>
            <a:ext cx="3305152" cy="3245941"/>
          </a:xfrm>
          <a:prstGeom prst="ellipse">
            <a:avLst/>
          </a:prstGeom>
          <a:solidFill>
            <a:srgbClr val="1CAAC6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Mettre notre confiance en Dieu…</a:t>
            </a:r>
          </a:p>
        </p:txBody>
      </p:sp>
      <p:sp>
        <p:nvSpPr>
          <p:cNvPr id="6" name="Espace réservé du contenu 4">
            <a:extLst>
              <a:ext uri="{FF2B5EF4-FFF2-40B4-BE49-F238E27FC236}">
                <a16:creationId xmlns:a16="http://schemas.microsoft.com/office/drawing/2014/main" id="{F3D27B81-BC8E-E633-A60F-7FECFA879554}"/>
              </a:ext>
            </a:extLst>
          </p:cNvPr>
          <p:cNvSpPr txBox="1">
            <a:spLocks/>
          </p:cNvSpPr>
          <p:nvPr/>
        </p:nvSpPr>
        <p:spPr>
          <a:xfrm>
            <a:off x="3986249" y="791633"/>
            <a:ext cx="3489401" cy="3518785"/>
          </a:xfrm>
          <a:prstGeom prst="flowChartConnector">
            <a:avLst/>
          </a:prstGeom>
          <a:solidFill>
            <a:srgbClr val="1CAAC6"/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fr-FR" sz="18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fr-FR" sz="3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Qu’avons-nous à quitter ?…</a:t>
            </a:r>
            <a:endParaRPr lang="fr-FR" sz="3600" dirty="0">
              <a:solidFill>
                <a:schemeClr val="bg1"/>
              </a:solidFill>
            </a:endParaRPr>
          </a:p>
        </p:txBody>
      </p:sp>
      <p:sp>
        <p:nvSpPr>
          <p:cNvPr id="8" name="Espace réservé du contenu 4">
            <a:extLst>
              <a:ext uri="{FF2B5EF4-FFF2-40B4-BE49-F238E27FC236}">
                <a16:creationId xmlns:a16="http://schemas.microsoft.com/office/drawing/2014/main" id="{EBF7C55E-ED8C-FDCB-4B21-B2914BC3D0CC}"/>
              </a:ext>
            </a:extLst>
          </p:cNvPr>
          <p:cNvSpPr txBox="1">
            <a:spLocks/>
          </p:cNvSpPr>
          <p:nvPr/>
        </p:nvSpPr>
        <p:spPr>
          <a:xfrm>
            <a:off x="5372952" y="3174868"/>
            <a:ext cx="3489401" cy="3518785"/>
          </a:xfrm>
          <a:prstGeom prst="flowChartConnector">
            <a:avLst/>
          </a:prstGeom>
          <a:solidFill>
            <a:srgbClr val="1CAAC6"/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sz="3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Rendre grâce à Dieu qui marche avec nous…</a:t>
            </a:r>
            <a:endParaRPr lang="fr-FR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7790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85F55C16-BC21-49EF-A4FF-C3155BB93B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0C5F069E-AFE6-4825-8945-46F2918A50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6116569" cy="6858000"/>
          </a:xfrm>
          <a:custGeom>
            <a:avLst/>
            <a:gdLst>
              <a:gd name="connsiteX0" fmla="*/ 0 w 6116569"/>
              <a:gd name="connsiteY0" fmla="*/ 0 h 6879321"/>
              <a:gd name="connsiteX1" fmla="*/ 2935851 w 6116569"/>
              <a:gd name="connsiteY1" fmla="*/ 0 h 6879321"/>
              <a:gd name="connsiteX2" fmla="*/ 3238280 w 6116569"/>
              <a:gd name="connsiteY2" fmla="*/ 31980 h 6879321"/>
              <a:gd name="connsiteX3" fmla="*/ 3660541 w 6116569"/>
              <a:gd name="connsiteY3" fmla="*/ 550772 h 6879321"/>
              <a:gd name="connsiteX4" fmla="*/ 3808902 w 6116569"/>
              <a:gd name="connsiteY4" fmla="*/ 589860 h 6879321"/>
              <a:gd name="connsiteX5" fmla="*/ 4413762 w 6116569"/>
              <a:gd name="connsiteY5" fmla="*/ 625393 h 6879321"/>
              <a:gd name="connsiteX6" fmla="*/ 4567830 w 6116569"/>
              <a:gd name="connsiteY6" fmla="*/ 721333 h 6879321"/>
              <a:gd name="connsiteX7" fmla="*/ 4171247 w 6116569"/>
              <a:gd name="connsiteY7" fmla="*/ 792401 h 6879321"/>
              <a:gd name="connsiteX8" fmla="*/ 4376671 w 6116569"/>
              <a:gd name="connsiteY8" fmla="*/ 842148 h 6879321"/>
              <a:gd name="connsiteX9" fmla="*/ 4527887 w 6116569"/>
              <a:gd name="connsiteY9" fmla="*/ 813722 h 6879321"/>
              <a:gd name="connsiteX10" fmla="*/ 4633452 w 6116569"/>
              <a:gd name="connsiteY10" fmla="*/ 799508 h 6879321"/>
              <a:gd name="connsiteX11" fmla="*/ 4947293 w 6116569"/>
              <a:gd name="connsiteY11" fmla="*/ 870576 h 6879321"/>
              <a:gd name="connsiteX12" fmla="*/ 5263988 w 6116569"/>
              <a:gd name="connsiteY12" fmla="*/ 820828 h 6879321"/>
              <a:gd name="connsiteX13" fmla="*/ 5249723 w 6116569"/>
              <a:gd name="connsiteY13" fmla="*/ 895449 h 6879321"/>
              <a:gd name="connsiteX14" fmla="*/ 4744723 w 6116569"/>
              <a:gd name="connsiteY14" fmla="*/ 1197485 h 6879321"/>
              <a:gd name="connsiteX15" fmla="*/ 4767548 w 6116569"/>
              <a:gd name="connsiteY15" fmla="*/ 1346727 h 6879321"/>
              <a:gd name="connsiteX16" fmla="*/ 4539299 w 6116569"/>
              <a:gd name="connsiteY16" fmla="*/ 1421348 h 6879321"/>
              <a:gd name="connsiteX17" fmla="*/ 4607773 w 6116569"/>
              <a:gd name="connsiteY17" fmla="*/ 1485309 h 6879321"/>
              <a:gd name="connsiteX18" fmla="*/ 4579242 w 6116569"/>
              <a:gd name="connsiteY18" fmla="*/ 1535055 h 6879321"/>
              <a:gd name="connsiteX19" fmla="*/ 5278255 w 6116569"/>
              <a:gd name="connsiteY19" fmla="*/ 1609676 h 6879321"/>
              <a:gd name="connsiteX20" fmla="*/ 5771843 w 6116569"/>
              <a:gd name="connsiteY20" fmla="*/ 1630997 h 6879321"/>
              <a:gd name="connsiteX21" fmla="*/ 6105656 w 6116569"/>
              <a:gd name="connsiteY21" fmla="*/ 1748257 h 6879321"/>
              <a:gd name="connsiteX22" fmla="*/ 5691955 w 6116569"/>
              <a:gd name="connsiteY22" fmla="*/ 2167555 h 6879321"/>
              <a:gd name="connsiteX23" fmla="*/ 5475118 w 6116569"/>
              <a:gd name="connsiteY23" fmla="*/ 2348776 h 6879321"/>
              <a:gd name="connsiteX24" fmla="*/ 5826051 w 6116569"/>
              <a:gd name="connsiteY24" fmla="*/ 2291922 h 6879321"/>
              <a:gd name="connsiteX25" fmla="*/ 5552153 w 6116569"/>
              <a:gd name="connsiteY25" fmla="*/ 2597513 h 6879321"/>
              <a:gd name="connsiteX26" fmla="*/ 5603508 w 6116569"/>
              <a:gd name="connsiteY26" fmla="*/ 2647260 h 6879321"/>
              <a:gd name="connsiteX27" fmla="*/ 5700515 w 6116569"/>
              <a:gd name="connsiteY27" fmla="*/ 2679240 h 6879321"/>
              <a:gd name="connsiteX28" fmla="*/ 5246870 w 6116569"/>
              <a:gd name="connsiteY28" fmla="*/ 2888889 h 6879321"/>
              <a:gd name="connsiteX29" fmla="*/ 4836022 w 6116569"/>
              <a:gd name="connsiteY29" fmla="*/ 3169605 h 6879321"/>
              <a:gd name="connsiteX30" fmla="*/ 4736163 w 6116569"/>
              <a:gd name="connsiteY30" fmla="*/ 3233565 h 6879321"/>
              <a:gd name="connsiteX31" fmla="*/ 4853141 w 6116569"/>
              <a:gd name="connsiteY31" fmla="*/ 3233565 h 6879321"/>
              <a:gd name="connsiteX32" fmla="*/ 4944440 w 6116569"/>
              <a:gd name="connsiteY32" fmla="*/ 3226459 h 6879321"/>
              <a:gd name="connsiteX33" fmla="*/ 5109921 w 6116569"/>
              <a:gd name="connsiteY33" fmla="*/ 3283313 h 6879321"/>
              <a:gd name="connsiteX34" fmla="*/ 5694809 w 6116569"/>
              <a:gd name="connsiteY34" fmla="*/ 3141178 h 6879321"/>
              <a:gd name="connsiteX35" fmla="*/ 5566419 w 6116569"/>
              <a:gd name="connsiteY35" fmla="*/ 3301079 h 6879321"/>
              <a:gd name="connsiteX36" fmla="*/ 5415203 w 6116569"/>
              <a:gd name="connsiteY36" fmla="*/ 3397020 h 6879321"/>
              <a:gd name="connsiteX37" fmla="*/ 5612068 w 6116569"/>
              <a:gd name="connsiteY37" fmla="*/ 3432554 h 6879321"/>
              <a:gd name="connsiteX38" fmla="*/ 5206927 w 6116569"/>
              <a:gd name="connsiteY38" fmla="*/ 3599562 h 6879321"/>
              <a:gd name="connsiteX39" fmla="*/ 5301079 w 6116569"/>
              <a:gd name="connsiteY39" fmla="*/ 3723930 h 6879321"/>
              <a:gd name="connsiteX40" fmla="*/ 4507915 w 6116569"/>
              <a:gd name="connsiteY40" fmla="*/ 4306683 h 6879321"/>
              <a:gd name="connsiteX41" fmla="*/ 3982942 w 6116569"/>
              <a:gd name="connsiteY41" fmla="*/ 4587399 h 6879321"/>
              <a:gd name="connsiteX42" fmla="*/ 4185513 w 6116569"/>
              <a:gd name="connsiteY42" fmla="*/ 4541205 h 6879321"/>
              <a:gd name="connsiteX43" fmla="*/ 5212633 w 6116569"/>
              <a:gd name="connsiteY43" fmla="*/ 4455924 h 6879321"/>
              <a:gd name="connsiteX44" fmla="*/ 5312492 w 6116569"/>
              <a:gd name="connsiteY44" fmla="*/ 4473691 h 6879321"/>
              <a:gd name="connsiteX45" fmla="*/ 4596361 w 6116569"/>
              <a:gd name="connsiteY45" fmla="*/ 4818368 h 6879321"/>
              <a:gd name="connsiteX46" fmla="*/ 4873113 w 6116569"/>
              <a:gd name="connsiteY46" fmla="*/ 4885882 h 6879321"/>
              <a:gd name="connsiteX47" fmla="*/ 4935881 w 6116569"/>
              <a:gd name="connsiteY47" fmla="*/ 4914309 h 6879321"/>
              <a:gd name="connsiteX48" fmla="*/ 4873113 w 6116569"/>
              <a:gd name="connsiteY48" fmla="*/ 5003143 h 6879321"/>
              <a:gd name="connsiteX49" fmla="*/ 4721898 w 6116569"/>
              <a:gd name="connsiteY49" fmla="*/ 5095530 h 6879321"/>
              <a:gd name="connsiteX50" fmla="*/ 5132745 w 6116569"/>
              <a:gd name="connsiteY50" fmla="*/ 4949842 h 6879321"/>
              <a:gd name="connsiteX51" fmla="*/ 5101362 w 6116569"/>
              <a:gd name="connsiteY51" fmla="*/ 5081317 h 6879321"/>
              <a:gd name="connsiteX52" fmla="*/ 5138452 w 6116569"/>
              <a:gd name="connsiteY52" fmla="*/ 5198578 h 6879321"/>
              <a:gd name="connsiteX53" fmla="*/ 4904497 w 6116569"/>
              <a:gd name="connsiteY53" fmla="*/ 5362033 h 6879321"/>
              <a:gd name="connsiteX54" fmla="*/ 4579242 w 6116569"/>
              <a:gd name="connsiteY54" fmla="*/ 5674729 h 6879321"/>
              <a:gd name="connsiteX55" fmla="*/ 4253988 w 6116569"/>
              <a:gd name="connsiteY55" fmla="*/ 5884379 h 6879321"/>
              <a:gd name="connsiteX56" fmla="*/ 3985795 w 6116569"/>
              <a:gd name="connsiteY56" fmla="*/ 6069153 h 6879321"/>
              <a:gd name="connsiteX57" fmla="*/ 4231163 w 6116569"/>
              <a:gd name="connsiteY57" fmla="*/ 6030066 h 6879321"/>
              <a:gd name="connsiteX58" fmla="*/ 3814609 w 6116569"/>
              <a:gd name="connsiteY58" fmla="*/ 6317889 h 6879321"/>
              <a:gd name="connsiteX59" fmla="*/ 3751840 w 6116569"/>
              <a:gd name="connsiteY59" fmla="*/ 6339209 h 6879321"/>
              <a:gd name="connsiteX60" fmla="*/ 3089919 w 6116569"/>
              <a:gd name="connsiteY60" fmla="*/ 6563071 h 6879321"/>
              <a:gd name="connsiteX61" fmla="*/ 2961529 w 6116569"/>
              <a:gd name="connsiteY61" fmla="*/ 6662566 h 6879321"/>
              <a:gd name="connsiteX62" fmla="*/ 3107038 w 6116569"/>
              <a:gd name="connsiteY62" fmla="*/ 6673226 h 6879321"/>
              <a:gd name="connsiteX63" fmla="*/ 3594919 w 6116569"/>
              <a:gd name="connsiteY63" fmla="*/ 6591499 h 6879321"/>
              <a:gd name="connsiteX64" fmla="*/ 3261106 w 6116569"/>
              <a:gd name="connsiteY64" fmla="*/ 6726527 h 6879321"/>
              <a:gd name="connsiteX65" fmla="*/ 3620597 w 6116569"/>
              <a:gd name="connsiteY65" fmla="*/ 6740740 h 6879321"/>
              <a:gd name="connsiteX66" fmla="*/ 3703337 w 6116569"/>
              <a:gd name="connsiteY66" fmla="*/ 6826020 h 6879321"/>
              <a:gd name="connsiteX67" fmla="*/ 3689072 w 6116569"/>
              <a:gd name="connsiteY67" fmla="*/ 6879321 h 6879321"/>
              <a:gd name="connsiteX68" fmla="*/ 0 w 6116569"/>
              <a:gd name="connsiteY68" fmla="*/ 6879321 h 68793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Espace réservé du contenu 3" descr="Une image contenant texte, livre, affiche, peinture&#10;&#10;Description générée automatiquement">
            <a:extLst>
              <a:ext uri="{FF2B5EF4-FFF2-40B4-BE49-F238E27FC236}">
                <a16:creationId xmlns:a16="http://schemas.microsoft.com/office/drawing/2014/main" id="{36DE4C5D-F7B5-C8EC-E381-2BDE1D3EBBC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22" r="2223"/>
          <a:stretch/>
        </p:blipFill>
        <p:spPr>
          <a:xfrm>
            <a:off x="194935" y="1008402"/>
            <a:ext cx="3482329" cy="5127477"/>
          </a:xfrm>
          <a:prstGeom prst="rect">
            <a:avLst/>
          </a:prstGeom>
        </p:spPr>
      </p:pic>
      <p:sp>
        <p:nvSpPr>
          <p:cNvPr id="5" name="Titre 1">
            <a:extLst>
              <a:ext uri="{FF2B5EF4-FFF2-40B4-BE49-F238E27FC236}">
                <a16:creationId xmlns:a16="http://schemas.microsoft.com/office/drawing/2014/main" id="{F9A606D0-0517-9F9F-CF8E-6A800BBA58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19028" y="-10171"/>
            <a:ext cx="6116568" cy="1583278"/>
          </a:xfrm>
        </p:spPr>
        <p:txBody>
          <a:bodyPr>
            <a:normAutofit/>
          </a:bodyPr>
          <a:lstStyle/>
          <a:p>
            <a:pPr algn="r"/>
            <a:r>
              <a:rPr lang="fr-FR" dirty="0">
                <a:solidFill>
                  <a:srgbClr val="1CAAC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Communautés en attente</a:t>
            </a:r>
            <a:br>
              <a:rPr lang="fr-FR" dirty="0">
                <a:solidFill>
                  <a:srgbClr val="1CAAC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3600" dirty="0">
                <a:solidFill>
                  <a:srgbClr val="1CAAC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 chemin avec </a:t>
            </a:r>
            <a:r>
              <a:rPr lang="en-US" sz="3600" dirty="0" err="1">
                <a:solidFill>
                  <a:srgbClr val="1CAAC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Isaïe</a:t>
            </a:r>
            <a:r>
              <a:rPr lang="en-US" sz="3600" dirty="0">
                <a:solidFill>
                  <a:srgbClr val="1CAAC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…</a:t>
            </a:r>
            <a:endParaRPr lang="fr-FR" dirty="0">
              <a:solidFill>
                <a:srgbClr val="1CAAC6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26" name="Picture 2" descr="Mon Attitude de Gratitude - Ma Famille Chrétienne - Monos-Connexion">
            <a:extLst>
              <a:ext uri="{FF2B5EF4-FFF2-40B4-BE49-F238E27FC236}">
                <a16:creationId xmlns:a16="http://schemas.microsoft.com/office/drawing/2014/main" id="{9A5528B5-7402-BBDE-70FF-8303EAB8175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366" t="40073" r="17635" b="7363"/>
          <a:stretch/>
        </p:blipFill>
        <p:spPr bwMode="auto">
          <a:xfrm>
            <a:off x="10053902" y="-2175398"/>
            <a:ext cx="2510278" cy="2117836"/>
          </a:xfrm>
          <a:prstGeom prst="round2SameRect">
            <a:avLst>
              <a:gd name="adj1" fmla="val 48969"/>
              <a:gd name="adj2" fmla="val 0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onférence chrétienne Banque d'images détourées - Alamy">
            <a:extLst>
              <a:ext uri="{FF2B5EF4-FFF2-40B4-BE49-F238E27FC236}">
                <a16:creationId xmlns:a16="http://schemas.microsoft.com/office/drawing/2014/main" id="{8681F4C3-2A1B-422B-1027-F4C1CA6D98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065" b="90216" l="10000" r="90923">
                        <a14:foregroundMark x1="51615" y1="13813" x2="64154" y2="11223"/>
                        <a14:foregroundMark x1="69615" y1="19712" x2="82769" y2="26763"/>
                        <a14:foregroundMark x1="82769" y1="26763" x2="82538" y2="56475"/>
                        <a14:foregroundMark x1="82538" y1="56475" x2="77692" y2="69856"/>
                        <a14:foregroundMark x1="77692" y1="69856" x2="59154" y2="78849"/>
                        <a14:foregroundMark x1="59154" y1="78849" x2="54000" y2="63741"/>
                        <a14:foregroundMark x1="54000" y1="63741" x2="53308" y2="42158"/>
                        <a14:foregroundMark x1="53308" y1="42158" x2="68385" y2="38201"/>
                        <a14:foregroundMark x1="68385" y1="38201" x2="55154" y2="30432"/>
                        <a14:foregroundMark x1="55154" y1="30432" x2="54538" y2="16691"/>
                        <a14:foregroundMark x1="90923" y1="90216" x2="90923" y2="90216"/>
                        <a14:foregroundMark x1="55846" y1="32662" x2="55846" y2="38993"/>
                        <a14:foregroundMark x1="80846" y1="26691" x2="82000" y2="280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b="9340"/>
          <a:stretch/>
        </p:blipFill>
        <p:spPr bwMode="auto">
          <a:xfrm>
            <a:off x="9961515" y="6952783"/>
            <a:ext cx="2695053" cy="2612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Espace réservé du contenu 4">
            <a:extLst>
              <a:ext uri="{FF2B5EF4-FFF2-40B4-BE49-F238E27FC236}">
                <a16:creationId xmlns:a16="http://schemas.microsoft.com/office/drawing/2014/main" id="{BEDE152C-EE74-3F3B-0E82-2D852FE51D82}"/>
              </a:ext>
            </a:extLst>
          </p:cNvPr>
          <p:cNvSpPr txBox="1">
            <a:spLocks/>
          </p:cNvSpPr>
          <p:nvPr/>
        </p:nvSpPr>
        <p:spPr>
          <a:xfrm>
            <a:off x="4041838" y="855388"/>
            <a:ext cx="3589057" cy="3508020"/>
          </a:xfrm>
          <a:prstGeom prst="flowChartConnector">
            <a:avLst/>
          </a:prstGeom>
          <a:solidFill>
            <a:srgbClr val="E86D28"/>
          </a:solidFill>
        </p:spPr>
        <p:txBody>
          <a:bodyPr vert="horz" lIns="91440" tIns="45720" rIns="91440" bIns="45720" rtlCol="0">
            <a:noAutofit/>
          </a:bodyPr>
          <a:lstStyle>
            <a:defPPr>
              <a:defRPr lang="fr-FR"/>
            </a:defPPr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50" b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endParaRPr lang="fr-FR" dirty="0"/>
          </a:p>
          <a:p>
            <a:r>
              <a:rPr lang="fr-FR" sz="3200" dirty="0"/>
              <a:t>La communauté, un désir de Dieu…</a:t>
            </a:r>
          </a:p>
        </p:txBody>
      </p:sp>
      <p:sp>
        <p:nvSpPr>
          <p:cNvPr id="7" name="Espace réservé du contenu 4">
            <a:extLst>
              <a:ext uri="{FF2B5EF4-FFF2-40B4-BE49-F238E27FC236}">
                <a16:creationId xmlns:a16="http://schemas.microsoft.com/office/drawing/2014/main" id="{1B1A834A-12B4-D0D6-136A-5E1D48D688C1}"/>
              </a:ext>
            </a:extLst>
          </p:cNvPr>
          <p:cNvSpPr txBox="1">
            <a:spLocks/>
          </p:cNvSpPr>
          <p:nvPr/>
        </p:nvSpPr>
        <p:spPr>
          <a:xfrm>
            <a:off x="7630894" y="1458610"/>
            <a:ext cx="4104701" cy="3993607"/>
          </a:xfrm>
          <a:prstGeom prst="flowChartConnector">
            <a:avLst/>
          </a:prstGeom>
          <a:solidFill>
            <a:srgbClr val="E86D28"/>
          </a:solidFill>
        </p:spPr>
        <p:txBody>
          <a:bodyPr vert="horz" lIns="91440" tIns="45720" rIns="91440" bIns="45720" rtlCol="0">
            <a:noAutofit/>
          </a:bodyPr>
          <a:lstStyle>
            <a:defPPr>
              <a:defRPr lang="fr-FR"/>
            </a:defPPr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50" b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endParaRPr lang="fr-FR" sz="1200" dirty="0"/>
          </a:p>
          <a:p>
            <a:r>
              <a:rPr lang="fr-FR" sz="3200" dirty="0"/>
              <a:t>Pourquoi avons-nous besoin de la vie communautaire ?</a:t>
            </a:r>
          </a:p>
        </p:txBody>
      </p:sp>
      <p:sp>
        <p:nvSpPr>
          <p:cNvPr id="9" name="Espace réservé du contenu 4">
            <a:extLst>
              <a:ext uri="{FF2B5EF4-FFF2-40B4-BE49-F238E27FC236}">
                <a16:creationId xmlns:a16="http://schemas.microsoft.com/office/drawing/2014/main" id="{DD6BEBB8-C3BA-42C5-4343-4643ED6CC102}"/>
              </a:ext>
            </a:extLst>
          </p:cNvPr>
          <p:cNvSpPr txBox="1">
            <a:spLocks/>
          </p:cNvSpPr>
          <p:nvPr/>
        </p:nvSpPr>
        <p:spPr>
          <a:xfrm>
            <a:off x="5238016" y="3429000"/>
            <a:ext cx="3452353" cy="3338712"/>
          </a:xfrm>
          <a:prstGeom prst="flowChartConnector">
            <a:avLst/>
          </a:prstGeom>
          <a:solidFill>
            <a:srgbClr val="E86D28"/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fr-FR" sz="105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buNone/>
            </a:pPr>
            <a:endParaRPr lang="fr-FR" sz="105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fr-FR" sz="32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Qu’est-ce qui fait grandir la communauté  ?</a:t>
            </a:r>
          </a:p>
        </p:txBody>
      </p:sp>
    </p:spTree>
    <p:extLst>
      <p:ext uri="{BB962C8B-B14F-4D97-AF65-F5344CB8AC3E}">
        <p14:creationId xmlns:p14="http://schemas.microsoft.com/office/powerpoint/2010/main" val="3756234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85F55C16-BC21-49EF-A4FF-C3155BB93B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0C5F069E-AFE6-4825-8945-46F2918A50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6116569" cy="6858000"/>
          </a:xfrm>
          <a:custGeom>
            <a:avLst/>
            <a:gdLst>
              <a:gd name="connsiteX0" fmla="*/ 0 w 6116569"/>
              <a:gd name="connsiteY0" fmla="*/ 0 h 6879321"/>
              <a:gd name="connsiteX1" fmla="*/ 2935851 w 6116569"/>
              <a:gd name="connsiteY1" fmla="*/ 0 h 6879321"/>
              <a:gd name="connsiteX2" fmla="*/ 3238280 w 6116569"/>
              <a:gd name="connsiteY2" fmla="*/ 31980 h 6879321"/>
              <a:gd name="connsiteX3" fmla="*/ 3660541 w 6116569"/>
              <a:gd name="connsiteY3" fmla="*/ 550772 h 6879321"/>
              <a:gd name="connsiteX4" fmla="*/ 3808902 w 6116569"/>
              <a:gd name="connsiteY4" fmla="*/ 589860 h 6879321"/>
              <a:gd name="connsiteX5" fmla="*/ 4413762 w 6116569"/>
              <a:gd name="connsiteY5" fmla="*/ 625393 h 6879321"/>
              <a:gd name="connsiteX6" fmla="*/ 4567830 w 6116569"/>
              <a:gd name="connsiteY6" fmla="*/ 721333 h 6879321"/>
              <a:gd name="connsiteX7" fmla="*/ 4171247 w 6116569"/>
              <a:gd name="connsiteY7" fmla="*/ 792401 h 6879321"/>
              <a:gd name="connsiteX8" fmla="*/ 4376671 w 6116569"/>
              <a:gd name="connsiteY8" fmla="*/ 842148 h 6879321"/>
              <a:gd name="connsiteX9" fmla="*/ 4527887 w 6116569"/>
              <a:gd name="connsiteY9" fmla="*/ 813722 h 6879321"/>
              <a:gd name="connsiteX10" fmla="*/ 4633452 w 6116569"/>
              <a:gd name="connsiteY10" fmla="*/ 799508 h 6879321"/>
              <a:gd name="connsiteX11" fmla="*/ 4947293 w 6116569"/>
              <a:gd name="connsiteY11" fmla="*/ 870576 h 6879321"/>
              <a:gd name="connsiteX12" fmla="*/ 5263988 w 6116569"/>
              <a:gd name="connsiteY12" fmla="*/ 820828 h 6879321"/>
              <a:gd name="connsiteX13" fmla="*/ 5249723 w 6116569"/>
              <a:gd name="connsiteY13" fmla="*/ 895449 h 6879321"/>
              <a:gd name="connsiteX14" fmla="*/ 4744723 w 6116569"/>
              <a:gd name="connsiteY14" fmla="*/ 1197485 h 6879321"/>
              <a:gd name="connsiteX15" fmla="*/ 4767548 w 6116569"/>
              <a:gd name="connsiteY15" fmla="*/ 1346727 h 6879321"/>
              <a:gd name="connsiteX16" fmla="*/ 4539299 w 6116569"/>
              <a:gd name="connsiteY16" fmla="*/ 1421348 h 6879321"/>
              <a:gd name="connsiteX17" fmla="*/ 4607773 w 6116569"/>
              <a:gd name="connsiteY17" fmla="*/ 1485309 h 6879321"/>
              <a:gd name="connsiteX18" fmla="*/ 4579242 w 6116569"/>
              <a:gd name="connsiteY18" fmla="*/ 1535055 h 6879321"/>
              <a:gd name="connsiteX19" fmla="*/ 5278255 w 6116569"/>
              <a:gd name="connsiteY19" fmla="*/ 1609676 h 6879321"/>
              <a:gd name="connsiteX20" fmla="*/ 5771843 w 6116569"/>
              <a:gd name="connsiteY20" fmla="*/ 1630997 h 6879321"/>
              <a:gd name="connsiteX21" fmla="*/ 6105656 w 6116569"/>
              <a:gd name="connsiteY21" fmla="*/ 1748257 h 6879321"/>
              <a:gd name="connsiteX22" fmla="*/ 5691955 w 6116569"/>
              <a:gd name="connsiteY22" fmla="*/ 2167555 h 6879321"/>
              <a:gd name="connsiteX23" fmla="*/ 5475118 w 6116569"/>
              <a:gd name="connsiteY23" fmla="*/ 2348776 h 6879321"/>
              <a:gd name="connsiteX24" fmla="*/ 5826051 w 6116569"/>
              <a:gd name="connsiteY24" fmla="*/ 2291922 h 6879321"/>
              <a:gd name="connsiteX25" fmla="*/ 5552153 w 6116569"/>
              <a:gd name="connsiteY25" fmla="*/ 2597513 h 6879321"/>
              <a:gd name="connsiteX26" fmla="*/ 5603508 w 6116569"/>
              <a:gd name="connsiteY26" fmla="*/ 2647260 h 6879321"/>
              <a:gd name="connsiteX27" fmla="*/ 5700515 w 6116569"/>
              <a:gd name="connsiteY27" fmla="*/ 2679240 h 6879321"/>
              <a:gd name="connsiteX28" fmla="*/ 5246870 w 6116569"/>
              <a:gd name="connsiteY28" fmla="*/ 2888889 h 6879321"/>
              <a:gd name="connsiteX29" fmla="*/ 4836022 w 6116569"/>
              <a:gd name="connsiteY29" fmla="*/ 3169605 h 6879321"/>
              <a:gd name="connsiteX30" fmla="*/ 4736163 w 6116569"/>
              <a:gd name="connsiteY30" fmla="*/ 3233565 h 6879321"/>
              <a:gd name="connsiteX31" fmla="*/ 4853141 w 6116569"/>
              <a:gd name="connsiteY31" fmla="*/ 3233565 h 6879321"/>
              <a:gd name="connsiteX32" fmla="*/ 4944440 w 6116569"/>
              <a:gd name="connsiteY32" fmla="*/ 3226459 h 6879321"/>
              <a:gd name="connsiteX33" fmla="*/ 5109921 w 6116569"/>
              <a:gd name="connsiteY33" fmla="*/ 3283313 h 6879321"/>
              <a:gd name="connsiteX34" fmla="*/ 5694809 w 6116569"/>
              <a:gd name="connsiteY34" fmla="*/ 3141178 h 6879321"/>
              <a:gd name="connsiteX35" fmla="*/ 5566419 w 6116569"/>
              <a:gd name="connsiteY35" fmla="*/ 3301079 h 6879321"/>
              <a:gd name="connsiteX36" fmla="*/ 5415203 w 6116569"/>
              <a:gd name="connsiteY36" fmla="*/ 3397020 h 6879321"/>
              <a:gd name="connsiteX37" fmla="*/ 5612068 w 6116569"/>
              <a:gd name="connsiteY37" fmla="*/ 3432554 h 6879321"/>
              <a:gd name="connsiteX38" fmla="*/ 5206927 w 6116569"/>
              <a:gd name="connsiteY38" fmla="*/ 3599562 h 6879321"/>
              <a:gd name="connsiteX39" fmla="*/ 5301079 w 6116569"/>
              <a:gd name="connsiteY39" fmla="*/ 3723930 h 6879321"/>
              <a:gd name="connsiteX40" fmla="*/ 4507915 w 6116569"/>
              <a:gd name="connsiteY40" fmla="*/ 4306683 h 6879321"/>
              <a:gd name="connsiteX41" fmla="*/ 3982942 w 6116569"/>
              <a:gd name="connsiteY41" fmla="*/ 4587399 h 6879321"/>
              <a:gd name="connsiteX42" fmla="*/ 4185513 w 6116569"/>
              <a:gd name="connsiteY42" fmla="*/ 4541205 h 6879321"/>
              <a:gd name="connsiteX43" fmla="*/ 5212633 w 6116569"/>
              <a:gd name="connsiteY43" fmla="*/ 4455924 h 6879321"/>
              <a:gd name="connsiteX44" fmla="*/ 5312492 w 6116569"/>
              <a:gd name="connsiteY44" fmla="*/ 4473691 h 6879321"/>
              <a:gd name="connsiteX45" fmla="*/ 4596361 w 6116569"/>
              <a:gd name="connsiteY45" fmla="*/ 4818368 h 6879321"/>
              <a:gd name="connsiteX46" fmla="*/ 4873113 w 6116569"/>
              <a:gd name="connsiteY46" fmla="*/ 4885882 h 6879321"/>
              <a:gd name="connsiteX47" fmla="*/ 4935881 w 6116569"/>
              <a:gd name="connsiteY47" fmla="*/ 4914309 h 6879321"/>
              <a:gd name="connsiteX48" fmla="*/ 4873113 w 6116569"/>
              <a:gd name="connsiteY48" fmla="*/ 5003143 h 6879321"/>
              <a:gd name="connsiteX49" fmla="*/ 4721898 w 6116569"/>
              <a:gd name="connsiteY49" fmla="*/ 5095530 h 6879321"/>
              <a:gd name="connsiteX50" fmla="*/ 5132745 w 6116569"/>
              <a:gd name="connsiteY50" fmla="*/ 4949842 h 6879321"/>
              <a:gd name="connsiteX51" fmla="*/ 5101362 w 6116569"/>
              <a:gd name="connsiteY51" fmla="*/ 5081317 h 6879321"/>
              <a:gd name="connsiteX52" fmla="*/ 5138452 w 6116569"/>
              <a:gd name="connsiteY52" fmla="*/ 5198578 h 6879321"/>
              <a:gd name="connsiteX53" fmla="*/ 4904497 w 6116569"/>
              <a:gd name="connsiteY53" fmla="*/ 5362033 h 6879321"/>
              <a:gd name="connsiteX54" fmla="*/ 4579242 w 6116569"/>
              <a:gd name="connsiteY54" fmla="*/ 5674729 h 6879321"/>
              <a:gd name="connsiteX55" fmla="*/ 4253988 w 6116569"/>
              <a:gd name="connsiteY55" fmla="*/ 5884379 h 6879321"/>
              <a:gd name="connsiteX56" fmla="*/ 3985795 w 6116569"/>
              <a:gd name="connsiteY56" fmla="*/ 6069153 h 6879321"/>
              <a:gd name="connsiteX57" fmla="*/ 4231163 w 6116569"/>
              <a:gd name="connsiteY57" fmla="*/ 6030066 h 6879321"/>
              <a:gd name="connsiteX58" fmla="*/ 3814609 w 6116569"/>
              <a:gd name="connsiteY58" fmla="*/ 6317889 h 6879321"/>
              <a:gd name="connsiteX59" fmla="*/ 3751840 w 6116569"/>
              <a:gd name="connsiteY59" fmla="*/ 6339209 h 6879321"/>
              <a:gd name="connsiteX60" fmla="*/ 3089919 w 6116569"/>
              <a:gd name="connsiteY60" fmla="*/ 6563071 h 6879321"/>
              <a:gd name="connsiteX61" fmla="*/ 2961529 w 6116569"/>
              <a:gd name="connsiteY61" fmla="*/ 6662566 h 6879321"/>
              <a:gd name="connsiteX62" fmla="*/ 3107038 w 6116569"/>
              <a:gd name="connsiteY62" fmla="*/ 6673226 h 6879321"/>
              <a:gd name="connsiteX63" fmla="*/ 3594919 w 6116569"/>
              <a:gd name="connsiteY63" fmla="*/ 6591499 h 6879321"/>
              <a:gd name="connsiteX64" fmla="*/ 3261106 w 6116569"/>
              <a:gd name="connsiteY64" fmla="*/ 6726527 h 6879321"/>
              <a:gd name="connsiteX65" fmla="*/ 3620597 w 6116569"/>
              <a:gd name="connsiteY65" fmla="*/ 6740740 h 6879321"/>
              <a:gd name="connsiteX66" fmla="*/ 3703337 w 6116569"/>
              <a:gd name="connsiteY66" fmla="*/ 6826020 h 6879321"/>
              <a:gd name="connsiteX67" fmla="*/ 3689072 w 6116569"/>
              <a:gd name="connsiteY67" fmla="*/ 6879321 h 6879321"/>
              <a:gd name="connsiteX68" fmla="*/ 0 w 6116569"/>
              <a:gd name="connsiteY68" fmla="*/ 6879321 h 68793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Espace réservé du contenu 9" descr="Une image contenant texte, capture d’écran, Police, conception&#10;&#10;Description générée automatiquement">
            <a:extLst>
              <a:ext uri="{FF2B5EF4-FFF2-40B4-BE49-F238E27FC236}">
                <a16:creationId xmlns:a16="http://schemas.microsoft.com/office/drawing/2014/main" id="{ABDBF771-42EC-608F-3E07-A0FB7FD2F3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19082" t="67007" r="61344" b="1031"/>
          <a:stretch/>
        </p:blipFill>
        <p:spPr>
          <a:xfrm rot="5400000">
            <a:off x="5342973" y="805051"/>
            <a:ext cx="1307504" cy="3162365"/>
          </a:xfrm>
          <a:prstGeom prst="rect">
            <a:avLst/>
          </a:prstGeom>
        </p:spPr>
      </p:pic>
      <p:sp>
        <p:nvSpPr>
          <p:cNvPr id="5" name="Titre 1">
            <a:extLst>
              <a:ext uri="{FF2B5EF4-FFF2-40B4-BE49-F238E27FC236}">
                <a16:creationId xmlns:a16="http://schemas.microsoft.com/office/drawing/2014/main" id="{F9A606D0-0517-9F9F-CF8E-6A800BBA58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02701" y="29271"/>
            <a:ext cx="5105400" cy="1952625"/>
          </a:xfrm>
        </p:spPr>
        <p:txBody>
          <a:bodyPr>
            <a:normAutofit/>
          </a:bodyPr>
          <a:lstStyle/>
          <a:p>
            <a:pPr algn="ctr"/>
            <a:r>
              <a:rPr lang="fr-FR" dirty="0">
                <a:solidFill>
                  <a:srgbClr val="1CAAC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Communautés en conversion</a:t>
            </a:r>
          </a:p>
        </p:txBody>
      </p:sp>
      <p:pic>
        <p:nvPicPr>
          <p:cNvPr id="3" name="Espace réservé du contenu 9" descr="Une image contenant texte, capture d’écran, Police, conception&#10;&#10;Description générée automatiquement">
            <a:extLst>
              <a:ext uri="{FF2B5EF4-FFF2-40B4-BE49-F238E27FC236}">
                <a16:creationId xmlns:a16="http://schemas.microsoft.com/office/drawing/2014/main" id="{AF9F2829-5207-01BB-A532-5F32B007007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8425" t="61714" r="30723" b="5519"/>
          <a:stretch/>
        </p:blipFill>
        <p:spPr>
          <a:xfrm rot="5400000">
            <a:off x="5927962" y="2394766"/>
            <a:ext cx="1307505" cy="3065145"/>
          </a:xfrm>
          <a:prstGeom prst="rect">
            <a:avLst/>
          </a:prstGeom>
        </p:spPr>
      </p:pic>
      <p:pic>
        <p:nvPicPr>
          <p:cNvPr id="4" name="Espace réservé du contenu 9" descr="Une image contenant texte, capture d’écran, Police, conception&#10;&#10;Description générée automatiquement">
            <a:extLst>
              <a:ext uri="{FF2B5EF4-FFF2-40B4-BE49-F238E27FC236}">
                <a16:creationId xmlns:a16="http://schemas.microsoft.com/office/drawing/2014/main" id="{8A9832B1-45C6-17E9-E21B-F607EE5AE59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4775" t="45998" r="4373" b="22609"/>
          <a:stretch/>
        </p:blipFill>
        <p:spPr>
          <a:xfrm rot="5400000">
            <a:off x="6112829" y="4247535"/>
            <a:ext cx="1284656" cy="2885219"/>
          </a:xfrm>
          <a:prstGeom prst="rect">
            <a:avLst/>
          </a:prstGeom>
        </p:spPr>
      </p:pic>
      <p:pic>
        <p:nvPicPr>
          <p:cNvPr id="9" name="Espace réservé du contenu 9" descr="Une image contenant texte, capture d’écran, Police, conception&#10;&#10;Description générée automatiquement">
            <a:extLst>
              <a:ext uri="{FF2B5EF4-FFF2-40B4-BE49-F238E27FC236}">
                <a16:creationId xmlns:a16="http://schemas.microsoft.com/office/drawing/2014/main" id="{863A3421-D80E-89E8-1A38-55B749242CE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3657" t="9302" r="35703" b="61711"/>
          <a:stretch/>
        </p:blipFill>
        <p:spPr>
          <a:xfrm rot="5400000">
            <a:off x="9270560" y="2593638"/>
            <a:ext cx="1284659" cy="2691557"/>
          </a:xfrm>
          <a:prstGeom prst="rect">
            <a:avLst/>
          </a:prstGeom>
        </p:spPr>
      </p:pic>
      <p:pic>
        <p:nvPicPr>
          <p:cNvPr id="10" name="Espace réservé du contenu 9" descr="Une image contenant texte, capture d’écran, Police, conception&#10;&#10;Description générée automatiquement">
            <a:extLst>
              <a:ext uri="{FF2B5EF4-FFF2-40B4-BE49-F238E27FC236}">
                <a16:creationId xmlns:a16="http://schemas.microsoft.com/office/drawing/2014/main" id="{FBEF69F0-8065-1703-5C46-39E9CC60D51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8520181" y="6045013"/>
            <a:ext cx="4999865" cy="7458898"/>
          </a:xfrm>
          <a:prstGeom prst="rect">
            <a:avLst/>
          </a:prstGeom>
        </p:spPr>
      </p:pic>
      <p:pic>
        <p:nvPicPr>
          <p:cNvPr id="17" name="Image 16" descr="Une image contenant texte, capture d’écran, Police, Graphique&#10;&#10;Description générée automatiquement">
            <a:extLst>
              <a:ext uri="{FF2B5EF4-FFF2-40B4-BE49-F238E27FC236}">
                <a16:creationId xmlns:a16="http://schemas.microsoft.com/office/drawing/2014/main" id="{DEC112C5-7999-3F78-6D8A-F8E0EE157E0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95731" y="4998275"/>
            <a:ext cx="2601864" cy="1334635"/>
          </a:xfrm>
          <a:prstGeom prst="rect">
            <a:avLst/>
          </a:prstGeom>
        </p:spPr>
      </p:pic>
      <p:pic>
        <p:nvPicPr>
          <p:cNvPr id="21" name="Image 20" descr="Une image contenant texte, capture d’écran, Police, logo&#10;&#10;Description générée automatiquement">
            <a:extLst>
              <a:ext uri="{FF2B5EF4-FFF2-40B4-BE49-F238E27FC236}">
                <a16:creationId xmlns:a16="http://schemas.microsoft.com/office/drawing/2014/main" id="{D1DD1612-0B0D-4D6B-3974-49EE27563884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20093" y="1754271"/>
            <a:ext cx="2906712" cy="1285714"/>
          </a:xfrm>
          <a:prstGeom prst="rect">
            <a:avLst/>
          </a:prstGeom>
        </p:spPr>
      </p:pic>
      <p:sp>
        <p:nvSpPr>
          <p:cNvPr id="22" name="ZoneTexte 21">
            <a:extLst>
              <a:ext uri="{FF2B5EF4-FFF2-40B4-BE49-F238E27FC236}">
                <a16:creationId xmlns:a16="http://schemas.microsoft.com/office/drawing/2014/main" id="{5BBB62E5-B6CB-B059-CFA2-657822078248}"/>
              </a:ext>
            </a:extLst>
          </p:cNvPr>
          <p:cNvSpPr txBox="1"/>
          <p:nvPr/>
        </p:nvSpPr>
        <p:spPr>
          <a:xfrm rot="21034854">
            <a:off x="3842503" y="446842"/>
            <a:ext cx="3395498" cy="923330"/>
          </a:xfrm>
          <a:prstGeom prst="rect">
            <a:avLst/>
          </a:prstGeom>
          <a:noFill/>
          <a:ln>
            <a:solidFill>
              <a:srgbClr val="1CAAC6"/>
            </a:solidFill>
            <a:prstDash val="solid"/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rgbClr val="1CAAC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Ouvrir les portes de nos communautés, repérer quels sont leurs fondements…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35192B51-40ED-427B-37F0-0DD618BBDC9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3170" y="1181476"/>
            <a:ext cx="3328704" cy="4846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0819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D4C5">
            <a:alpha val="5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94FCEB7-3E68-E35D-D972-3EF6732117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9" name="Espace réservé du contenu 8">
            <a:extLst>
              <a:ext uri="{FF2B5EF4-FFF2-40B4-BE49-F238E27FC236}">
                <a16:creationId xmlns:a16="http://schemas.microsoft.com/office/drawing/2014/main" id="{D1803F18-0427-B375-3598-007893EE86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16200000">
            <a:off x="2898972" y="-2291043"/>
            <a:ext cx="6479118" cy="11440086"/>
          </a:xfrm>
        </p:spPr>
      </p:pic>
      <p:grpSp>
        <p:nvGrpSpPr>
          <p:cNvPr id="14" name="Groupe 13">
            <a:extLst>
              <a:ext uri="{FF2B5EF4-FFF2-40B4-BE49-F238E27FC236}">
                <a16:creationId xmlns:a16="http://schemas.microsoft.com/office/drawing/2014/main" id="{5E6EC157-5145-1323-360D-C7C7D545836E}"/>
              </a:ext>
            </a:extLst>
          </p:cNvPr>
          <p:cNvGrpSpPr/>
          <p:nvPr/>
        </p:nvGrpSpPr>
        <p:grpSpPr>
          <a:xfrm>
            <a:off x="5038407" y="732018"/>
            <a:ext cx="3085317" cy="3985203"/>
            <a:chOff x="5143826" y="452167"/>
            <a:chExt cx="3699649" cy="5955258"/>
          </a:xfrm>
        </p:grpSpPr>
        <p:sp>
          <p:nvSpPr>
            <p:cNvPr id="12" name="Bulle narrative : rectangle à coins arrondis 11">
              <a:extLst>
                <a:ext uri="{FF2B5EF4-FFF2-40B4-BE49-F238E27FC236}">
                  <a16:creationId xmlns:a16="http://schemas.microsoft.com/office/drawing/2014/main" id="{C741A290-220D-2858-6B7F-1E2863CE25F5}"/>
                </a:ext>
              </a:extLst>
            </p:cNvPr>
            <p:cNvSpPr/>
            <p:nvPr/>
          </p:nvSpPr>
          <p:spPr>
            <a:xfrm rot="20145865" flipH="1">
              <a:off x="5143826" y="452167"/>
              <a:ext cx="3699649" cy="5955258"/>
            </a:xfrm>
            <a:custGeom>
              <a:avLst/>
              <a:gdLst>
                <a:gd name="connsiteX0" fmla="*/ 1035906 w 3551636"/>
                <a:gd name="connsiteY0" fmla="*/ 3794506 h 3372894"/>
                <a:gd name="connsiteX1" fmla="*/ 903126 w 3551636"/>
                <a:gd name="connsiteY1" fmla="*/ 3155202 h 3372894"/>
                <a:gd name="connsiteX2" fmla="*/ 181710 w 3551636"/>
                <a:gd name="connsiteY2" fmla="*/ 943301 h 3372894"/>
                <a:gd name="connsiteX3" fmla="*/ 2335398 w 3551636"/>
                <a:gd name="connsiteY3" fmla="*/ 85917 h 3372894"/>
                <a:gd name="connsiteX4" fmla="*/ 3497097 w 3551636"/>
                <a:gd name="connsiteY4" fmla="*/ 2101194 h 3372894"/>
                <a:gd name="connsiteX5" fmla="*/ 1546035 w 3551636"/>
                <a:gd name="connsiteY5" fmla="*/ 3358717 h 3372894"/>
                <a:gd name="connsiteX6" fmla="*/ 1035906 w 3551636"/>
                <a:gd name="connsiteY6" fmla="*/ 3794506 h 3372894"/>
                <a:gd name="connsiteX0" fmla="*/ 1031718 w 3552266"/>
                <a:gd name="connsiteY0" fmla="*/ 4665479 h 4665479"/>
                <a:gd name="connsiteX1" fmla="*/ 903425 w 3552266"/>
                <a:gd name="connsiteY1" fmla="*/ 3155467 h 4665479"/>
                <a:gd name="connsiteX2" fmla="*/ 182009 w 3552266"/>
                <a:gd name="connsiteY2" fmla="*/ 943566 h 4665479"/>
                <a:gd name="connsiteX3" fmla="*/ 2335697 w 3552266"/>
                <a:gd name="connsiteY3" fmla="*/ 86182 h 4665479"/>
                <a:gd name="connsiteX4" fmla="*/ 3497396 w 3552266"/>
                <a:gd name="connsiteY4" fmla="*/ 2101459 h 4665479"/>
                <a:gd name="connsiteX5" fmla="*/ 1546334 w 3552266"/>
                <a:gd name="connsiteY5" fmla="*/ 3358982 h 4665479"/>
                <a:gd name="connsiteX6" fmla="*/ 1031718 w 3552266"/>
                <a:gd name="connsiteY6" fmla="*/ 4665479 h 4665479"/>
                <a:gd name="connsiteX0" fmla="*/ 666131 w 3552266"/>
                <a:gd name="connsiteY0" fmla="*/ 4668615 h 4668615"/>
                <a:gd name="connsiteX1" fmla="*/ 903425 w 3552266"/>
                <a:gd name="connsiteY1" fmla="*/ 3155467 h 4668615"/>
                <a:gd name="connsiteX2" fmla="*/ 182009 w 3552266"/>
                <a:gd name="connsiteY2" fmla="*/ 943566 h 4668615"/>
                <a:gd name="connsiteX3" fmla="*/ 2335697 w 3552266"/>
                <a:gd name="connsiteY3" fmla="*/ 86182 h 4668615"/>
                <a:gd name="connsiteX4" fmla="*/ 3497396 w 3552266"/>
                <a:gd name="connsiteY4" fmla="*/ 2101459 h 4668615"/>
                <a:gd name="connsiteX5" fmla="*/ 1546334 w 3552266"/>
                <a:gd name="connsiteY5" fmla="*/ 3358982 h 4668615"/>
                <a:gd name="connsiteX6" fmla="*/ 666131 w 3552266"/>
                <a:gd name="connsiteY6" fmla="*/ 4668615 h 4668615"/>
                <a:gd name="connsiteX0" fmla="*/ 412186 w 3552266"/>
                <a:gd name="connsiteY0" fmla="*/ 4860832 h 4860832"/>
                <a:gd name="connsiteX1" fmla="*/ 903425 w 3552266"/>
                <a:gd name="connsiteY1" fmla="*/ 3155467 h 4860832"/>
                <a:gd name="connsiteX2" fmla="*/ 182009 w 3552266"/>
                <a:gd name="connsiteY2" fmla="*/ 943566 h 4860832"/>
                <a:gd name="connsiteX3" fmla="*/ 2335697 w 3552266"/>
                <a:gd name="connsiteY3" fmla="*/ 86182 h 4860832"/>
                <a:gd name="connsiteX4" fmla="*/ 3497396 w 3552266"/>
                <a:gd name="connsiteY4" fmla="*/ 2101459 h 4860832"/>
                <a:gd name="connsiteX5" fmla="*/ 1546334 w 3552266"/>
                <a:gd name="connsiteY5" fmla="*/ 3358982 h 4860832"/>
                <a:gd name="connsiteX6" fmla="*/ 412186 w 3552266"/>
                <a:gd name="connsiteY6" fmla="*/ 4860832 h 4860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552266" h="4860832">
                  <a:moveTo>
                    <a:pt x="412186" y="4860832"/>
                  </a:moveTo>
                  <a:cubicBezTo>
                    <a:pt x="367926" y="4647731"/>
                    <a:pt x="947685" y="3368568"/>
                    <a:pt x="903425" y="3155467"/>
                  </a:cubicBezTo>
                  <a:cubicBezTo>
                    <a:pt x="83734" y="2716218"/>
                    <a:pt x="-232730" y="1745922"/>
                    <a:pt x="182009" y="943566"/>
                  </a:cubicBezTo>
                  <a:cubicBezTo>
                    <a:pt x="573260" y="186651"/>
                    <a:pt x="1493051" y="-179518"/>
                    <a:pt x="2335697" y="86182"/>
                  </a:cubicBezTo>
                  <a:cubicBezTo>
                    <a:pt x="3219385" y="364823"/>
                    <a:pt x="3726386" y="1244353"/>
                    <a:pt x="3497396" y="2101459"/>
                  </a:cubicBezTo>
                  <a:cubicBezTo>
                    <a:pt x="3276207" y="2929365"/>
                    <a:pt x="2438175" y="3469504"/>
                    <a:pt x="1546334" y="3358982"/>
                  </a:cubicBezTo>
                  <a:lnTo>
                    <a:pt x="412186" y="4860832"/>
                  </a:lnTo>
                  <a:close/>
                </a:path>
              </a:pathLst>
            </a:cu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" name="ZoneTexte 12">
              <a:extLst>
                <a:ext uri="{FF2B5EF4-FFF2-40B4-BE49-F238E27FC236}">
                  <a16:creationId xmlns:a16="http://schemas.microsoft.com/office/drawing/2014/main" id="{36F5935B-2414-CEDF-B642-44FFC32C893F}"/>
                </a:ext>
              </a:extLst>
            </p:cNvPr>
            <p:cNvSpPr txBox="1"/>
            <p:nvPr/>
          </p:nvSpPr>
          <p:spPr>
            <a:xfrm rot="20077262">
              <a:off x="5188024" y="1152930"/>
              <a:ext cx="3357690" cy="32682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3200" dirty="0">
                  <a:solidFill>
                    <a:schemeClr val="bg1"/>
                  </a:solidFill>
                </a:rPr>
                <a:t>Nous sommes ici…</a:t>
              </a:r>
            </a:p>
            <a:p>
              <a:pPr algn="ctr"/>
              <a:endParaRPr lang="fr-FR" sz="800" dirty="0">
                <a:solidFill>
                  <a:schemeClr val="bg1"/>
                </a:solidFill>
              </a:endParaRPr>
            </a:p>
            <a:p>
              <a:pPr algn="ctr"/>
              <a:r>
                <a:rPr lang="fr-FR" sz="7200" dirty="0">
                  <a:solidFill>
                    <a:schemeClr val="bg1"/>
                  </a:solidFill>
                </a:rPr>
                <a:t>😎</a:t>
              </a:r>
              <a:endParaRPr lang="fr-FR" sz="44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4" name="Image 3" descr="Une image contenant texte, capture d’écran, corde&#10;&#10;Description générée automatiquement">
            <a:extLst>
              <a:ext uri="{FF2B5EF4-FFF2-40B4-BE49-F238E27FC236}">
                <a16:creationId xmlns:a16="http://schemas.microsoft.com/office/drawing/2014/main" id="{BB1164B7-E8DF-41E8-8A7C-CEFF575F9CA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9479216" y="3320469"/>
            <a:ext cx="2252408" cy="3172406"/>
          </a:xfrm>
          <a:prstGeom prst="rect">
            <a:avLst/>
          </a:prstGeom>
          <a:noFill/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680634E-1200-9D8C-6BA4-BA914A0A3025}"/>
              </a:ext>
            </a:extLst>
          </p:cNvPr>
          <p:cNvSpPr/>
          <p:nvPr/>
        </p:nvSpPr>
        <p:spPr>
          <a:xfrm>
            <a:off x="6298250" y="4016524"/>
            <a:ext cx="1683522" cy="21521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BD7863A-C1E8-9029-8A17-50DF249CCC04}"/>
              </a:ext>
            </a:extLst>
          </p:cNvPr>
          <p:cNvSpPr/>
          <p:nvPr/>
        </p:nvSpPr>
        <p:spPr>
          <a:xfrm>
            <a:off x="6640083" y="3700329"/>
            <a:ext cx="555476" cy="27575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73612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77" name="Rectangle 2076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CAA0BBE2-935D-060C-66A0-90B7F79F3E9D}"/>
              </a:ext>
            </a:extLst>
          </p:cNvPr>
          <p:cNvSpPr txBox="1">
            <a:spLocks/>
          </p:cNvSpPr>
          <p:nvPr/>
        </p:nvSpPr>
        <p:spPr>
          <a:xfrm>
            <a:off x="773006" y="3328139"/>
            <a:ext cx="5063172" cy="21776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800" dirty="0" err="1">
                <a:solidFill>
                  <a:srgbClr val="1CAAC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Eléments</a:t>
            </a:r>
            <a:r>
              <a:rPr lang="en-US" sz="2800" dirty="0">
                <a:solidFill>
                  <a:srgbClr val="1CAAC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1CAAC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pointés</a:t>
            </a:r>
            <a:r>
              <a:rPr lang="en-US" sz="2800" dirty="0">
                <a:solidFill>
                  <a:srgbClr val="1CAAC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dans les </a:t>
            </a:r>
            <a:r>
              <a:rPr lang="en-US" sz="2800" dirty="0" err="1">
                <a:solidFill>
                  <a:srgbClr val="1CAAC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remontées</a:t>
            </a:r>
            <a:r>
              <a:rPr lang="en-US" sz="2800" dirty="0">
                <a:solidFill>
                  <a:srgbClr val="1CAAC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suite aux </a:t>
            </a:r>
            <a:r>
              <a:rPr lang="en-US" sz="2800" dirty="0" err="1">
                <a:solidFill>
                  <a:srgbClr val="1CAAC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échanges</a:t>
            </a:r>
            <a:r>
              <a:rPr lang="en-US" sz="2800" dirty="0">
                <a:solidFill>
                  <a:srgbClr val="1CAAC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1CAAC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occasionnés</a:t>
            </a:r>
            <a:r>
              <a:rPr lang="en-US" sz="2800" dirty="0">
                <a:solidFill>
                  <a:srgbClr val="1CAAC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par la proposition “</a:t>
            </a:r>
            <a:r>
              <a:rPr lang="en-US" sz="2800" dirty="0" err="1">
                <a:solidFill>
                  <a:srgbClr val="1CAAC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Communautés</a:t>
            </a:r>
            <a:r>
              <a:rPr lang="en-US" sz="2800" dirty="0">
                <a:solidFill>
                  <a:srgbClr val="1CAAC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1CAAC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</a:t>
            </a:r>
            <a:r>
              <a:rPr lang="en-US" sz="2800" dirty="0">
                <a:solidFill>
                  <a:srgbClr val="1CAAC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conversion” dans le temps du Carême…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016C019E-F073-1BF6-EFAF-1069A1B337A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530" b="17686"/>
          <a:stretch/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  <p:sp>
        <p:nvSpPr>
          <p:cNvPr id="3" name="Titre 1">
            <a:extLst>
              <a:ext uri="{FF2B5EF4-FFF2-40B4-BE49-F238E27FC236}">
                <a16:creationId xmlns:a16="http://schemas.microsoft.com/office/drawing/2014/main" id="{F55F5C1C-A2C5-7675-3EE7-A9B3F18D7791}"/>
              </a:ext>
            </a:extLst>
          </p:cNvPr>
          <p:cNvSpPr txBox="1">
            <a:spLocks/>
          </p:cNvSpPr>
          <p:nvPr/>
        </p:nvSpPr>
        <p:spPr>
          <a:xfrm>
            <a:off x="462343" y="1125727"/>
            <a:ext cx="4193829" cy="13143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20000"/>
              </a:lnSpc>
              <a:spcBef>
                <a:spcPts val="0"/>
              </a:spcBef>
            </a:pPr>
            <a:r>
              <a:rPr lang="en-US" dirty="0" err="1">
                <a:solidFill>
                  <a:srgbClr val="1CAAC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Vous</a:t>
            </a:r>
            <a:r>
              <a:rPr lang="en-US" dirty="0">
                <a:solidFill>
                  <a:srgbClr val="1CAAC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1CAAC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avez</a:t>
            </a:r>
            <a:r>
              <a:rPr lang="en-US" dirty="0">
                <a:solidFill>
                  <a:srgbClr val="1CAAC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1CAAC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dit</a:t>
            </a:r>
            <a:r>
              <a:rPr lang="en-US" dirty="0">
                <a:solidFill>
                  <a:srgbClr val="1CAAC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5985199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2F34E04-E963-6E7B-877C-EB1569F72A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9976" y="178929"/>
            <a:ext cx="7322024" cy="1654650"/>
          </a:xfrm>
        </p:spPr>
        <p:txBody>
          <a:bodyPr>
            <a:normAutofit/>
          </a:bodyPr>
          <a:lstStyle/>
          <a:p>
            <a:r>
              <a:rPr lang="fr-FR" sz="3600" dirty="0">
                <a:solidFill>
                  <a:srgbClr val="1CAAC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Communauté comme…</a:t>
            </a:r>
            <a:br>
              <a:rPr lang="fr-FR" sz="3600" dirty="0">
                <a:solidFill>
                  <a:srgbClr val="1CAAC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fr-FR" sz="3600" dirty="0">
                <a:solidFill>
                  <a:srgbClr val="1CAAC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- communion avec le Christ</a:t>
            </a:r>
            <a:br>
              <a:rPr lang="fr-FR" sz="3600" dirty="0">
                <a:solidFill>
                  <a:srgbClr val="1CAAC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fr-FR" sz="3600" dirty="0">
                <a:solidFill>
                  <a:srgbClr val="1CAAC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	- communion fraternelle</a:t>
            </a:r>
            <a:endParaRPr lang="fr-FR" sz="4000" dirty="0"/>
          </a:p>
        </p:txBody>
      </p:sp>
      <p:grpSp>
        <p:nvGrpSpPr>
          <p:cNvPr id="8" name="Groupe 7">
            <a:extLst>
              <a:ext uri="{FF2B5EF4-FFF2-40B4-BE49-F238E27FC236}">
                <a16:creationId xmlns:a16="http://schemas.microsoft.com/office/drawing/2014/main" id="{93E359FF-AF6E-2FFF-D709-9C119E35C0FD}"/>
              </a:ext>
            </a:extLst>
          </p:cNvPr>
          <p:cNvGrpSpPr/>
          <p:nvPr/>
        </p:nvGrpSpPr>
        <p:grpSpPr>
          <a:xfrm>
            <a:off x="539087" y="339843"/>
            <a:ext cx="2790967" cy="1514773"/>
            <a:chOff x="524529" y="339843"/>
            <a:chExt cx="2989769" cy="1514773"/>
          </a:xfrm>
        </p:grpSpPr>
        <p:pic>
          <p:nvPicPr>
            <p:cNvPr id="1026" name="Picture 2" descr="clé pour le web, présentation, logo, symbole d'icône. 5021206 Art vectoriel  chez Vecteezy">
              <a:extLst>
                <a:ext uri="{FF2B5EF4-FFF2-40B4-BE49-F238E27FC236}">
                  <a16:creationId xmlns:a16="http://schemas.microsoft.com/office/drawing/2014/main" id="{5111B3D5-55CB-1C6C-0DD0-261BDEAFB47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screen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524529" y="370442"/>
              <a:ext cx="1219341" cy="1484174"/>
            </a:xfrm>
            <a:prstGeom prst="rect">
              <a:avLst/>
            </a:prstGeom>
            <a:solidFill>
              <a:srgbClr val="1CAA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ZoneTexte 6">
              <a:extLst>
                <a:ext uri="{FF2B5EF4-FFF2-40B4-BE49-F238E27FC236}">
                  <a16:creationId xmlns:a16="http://schemas.microsoft.com/office/drawing/2014/main" id="{F894306B-249F-ED4F-BBCC-03A49F722DBE}"/>
                </a:ext>
              </a:extLst>
            </p:cNvPr>
            <p:cNvSpPr txBox="1"/>
            <p:nvPr/>
          </p:nvSpPr>
          <p:spPr>
            <a:xfrm>
              <a:off x="1743869" y="339843"/>
              <a:ext cx="1770429" cy="1514773"/>
            </a:xfrm>
            <a:prstGeom prst="ellipse">
              <a:avLst/>
            </a:prstGeom>
            <a:solidFill>
              <a:srgbClr val="1CAAC6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3200" dirty="0">
                  <a:solidFill>
                    <a:schemeClr val="bg1"/>
                  </a:solidFill>
                </a:rPr>
                <a:t>Clés </a:t>
              </a:r>
            </a:p>
            <a:p>
              <a:pPr algn="ctr"/>
              <a:r>
                <a:rPr lang="fr-FR" sz="3200" dirty="0">
                  <a:solidFill>
                    <a:schemeClr val="bg1"/>
                  </a:solidFill>
                </a:rPr>
                <a:t>1 et 2</a:t>
              </a:r>
            </a:p>
          </p:txBody>
        </p:sp>
      </p:grpSp>
      <p:sp>
        <p:nvSpPr>
          <p:cNvPr id="4" name="ZoneTexte 3">
            <a:extLst>
              <a:ext uri="{FF2B5EF4-FFF2-40B4-BE49-F238E27FC236}">
                <a16:creationId xmlns:a16="http://schemas.microsoft.com/office/drawing/2014/main" id="{B2336CCE-3ABC-9E55-460B-5F207659A1B1}"/>
              </a:ext>
            </a:extLst>
          </p:cNvPr>
          <p:cNvSpPr txBox="1"/>
          <p:nvPr/>
        </p:nvSpPr>
        <p:spPr>
          <a:xfrm>
            <a:off x="19201" y="2973527"/>
            <a:ext cx="339526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200" dirty="0" err="1">
                <a:solidFill>
                  <a:srgbClr val="3EA12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Etre</a:t>
            </a:r>
            <a:r>
              <a:rPr lang="fr-FR" sz="2200" dirty="0">
                <a:solidFill>
                  <a:srgbClr val="3EA12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à l’écoute de la Parole de Dieu et de la parole de l’autre…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B67EA20E-FC1E-FEE7-4F71-7B36C20C35FD}"/>
              </a:ext>
            </a:extLst>
          </p:cNvPr>
          <p:cNvSpPr txBox="1"/>
          <p:nvPr/>
        </p:nvSpPr>
        <p:spPr>
          <a:xfrm>
            <a:off x="136643" y="4472741"/>
            <a:ext cx="30630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200" dirty="0">
                <a:solidFill>
                  <a:srgbClr val="3EA12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Invoquer l’Esprit-Saint avant nos partages…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E495B796-2B05-345A-8B28-EFBB7F8D6D6A}"/>
              </a:ext>
            </a:extLst>
          </p:cNvPr>
          <p:cNvSpPr txBox="1"/>
          <p:nvPr/>
        </p:nvSpPr>
        <p:spPr>
          <a:xfrm>
            <a:off x="3594226" y="6294027"/>
            <a:ext cx="580139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200" dirty="0">
                <a:solidFill>
                  <a:srgbClr val="3EA12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Dans ce que l’on fait : manifester sa joie d’aimer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6CE64689-2FC1-7E56-7D65-C8441CC5EE9B}"/>
              </a:ext>
            </a:extLst>
          </p:cNvPr>
          <p:cNvSpPr txBox="1"/>
          <p:nvPr/>
        </p:nvSpPr>
        <p:spPr>
          <a:xfrm>
            <a:off x="147762" y="1937210"/>
            <a:ext cx="7329381" cy="919401"/>
          </a:xfrm>
          <a:prstGeom prst="flowChartAlternateProcess">
            <a:avLst/>
          </a:prstGeom>
          <a:ln>
            <a:solidFill>
              <a:srgbClr val="3EA123"/>
            </a:solidFill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Pour nous convertir à la communion avec le Christ, à la communion fraternelle, nous avons besoin de …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944E0BB8-EE66-AF9D-D43E-F6103A8F6A2A}"/>
              </a:ext>
            </a:extLst>
          </p:cNvPr>
          <p:cNvSpPr txBox="1"/>
          <p:nvPr/>
        </p:nvSpPr>
        <p:spPr>
          <a:xfrm>
            <a:off x="185296" y="5332325"/>
            <a:ext cx="378500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200" dirty="0">
                <a:solidFill>
                  <a:srgbClr val="3EA12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 plus de temps de prière et de vivre les sacrements, en particulier le sacrement de réconciliation…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5419198B-463F-3C57-9107-9B5FCB431893}"/>
              </a:ext>
            </a:extLst>
          </p:cNvPr>
          <p:cNvSpPr txBox="1"/>
          <p:nvPr/>
        </p:nvSpPr>
        <p:spPr>
          <a:xfrm>
            <a:off x="185296" y="4036579"/>
            <a:ext cx="306307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200" dirty="0">
                <a:solidFill>
                  <a:srgbClr val="3EA12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Oser exprimer sa prière…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2B22CDCB-C008-5BAF-112C-B14912AF8C18}"/>
              </a:ext>
            </a:extLst>
          </p:cNvPr>
          <p:cNvSpPr txBox="1"/>
          <p:nvPr/>
        </p:nvSpPr>
        <p:spPr>
          <a:xfrm>
            <a:off x="3482417" y="2843448"/>
            <a:ext cx="358554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200" dirty="0">
                <a:solidFill>
                  <a:srgbClr val="3EA12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Sortir de nos cercles d’habitués…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C8ADC99D-E0B4-88E3-1763-E46E08A90328}"/>
              </a:ext>
            </a:extLst>
          </p:cNvPr>
          <p:cNvSpPr txBox="1"/>
          <p:nvPr/>
        </p:nvSpPr>
        <p:spPr>
          <a:xfrm>
            <a:off x="3970300" y="5738819"/>
            <a:ext cx="355538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200" dirty="0">
                <a:solidFill>
                  <a:srgbClr val="3EA12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Vivre des temps conviviaux…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5328C14A-7910-27AD-4CB8-C2D5CC4713EA}"/>
              </a:ext>
            </a:extLst>
          </p:cNvPr>
          <p:cNvSpPr txBox="1"/>
          <p:nvPr/>
        </p:nvSpPr>
        <p:spPr>
          <a:xfrm>
            <a:off x="4512893" y="4536095"/>
            <a:ext cx="381366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200" dirty="0">
                <a:solidFill>
                  <a:srgbClr val="3EA12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Construire la confiance prêtres/laïcs – prêtres/prêtres – laïcs/laïcs…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0DCA0B33-C5F6-C553-CAD5-DC347AA2DA79}"/>
              </a:ext>
            </a:extLst>
          </p:cNvPr>
          <p:cNvSpPr txBox="1"/>
          <p:nvPr/>
        </p:nvSpPr>
        <p:spPr>
          <a:xfrm>
            <a:off x="4390225" y="3612889"/>
            <a:ext cx="493883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200" dirty="0">
                <a:solidFill>
                  <a:srgbClr val="3EA12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… d’audace pour faire le 1er pas et aller vers ceux que nous ne connaissons pas…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CE6A53EC-3FD2-3386-5055-04960F791721}"/>
              </a:ext>
            </a:extLst>
          </p:cNvPr>
          <p:cNvSpPr txBox="1"/>
          <p:nvPr/>
        </p:nvSpPr>
        <p:spPr>
          <a:xfrm>
            <a:off x="7886813" y="1747342"/>
            <a:ext cx="4157425" cy="1736646"/>
          </a:xfrm>
          <a:prstGeom prst="round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Ce qui fait obstacle ou difficulté pour vivre la communion avec le Christ, la communion fraternelle …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782FF5DA-03D8-3BB6-AEF0-69280F99E4FE}"/>
              </a:ext>
            </a:extLst>
          </p:cNvPr>
          <p:cNvSpPr txBox="1"/>
          <p:nvPr/>
        </p:nvSpPr>
        <p:spPr>
          <a:xfrm>
            <a:off x="8221702" y="5166590"/>
            <a:ext cx="38136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2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 renouvellement (ou non renouvellement) des équipes …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127FA3A6-8F65-2DEF-6D3A-B9AE6C052D29}"/>
              </a:ext>
            </a:extLst>
          </p:cNvPr>
          <p:cNvSpPr txBox="1"/>
          <p:nvPr/>
        </p:nvSpPr>
        <p:spPr>
          <a:xfrm>
            <a:off x="9395621" y="5954262"/>
            <a:ext cx="203056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2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 </a:t>
            </a:r>
            <a:r>
              <a:rPr lang="fr-FR" sz="220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sentir jugé…</a:t>
            </a:r>
            <a:endParaRPr lang="fr-FR" sz="22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1" name="Picture 2" descr="Signalétique | SMILEY | Autocollant Imprimé | WIKOM">
            <a:extLst>
              <a:ext uri="{FF2B5EF4-FFF2-40B4-BE49-F238E27FC236}">
                <a16:creationId xmlns:a16="http://schemas.microsoft.com/office/drawing/2014/main" id="{A8FD4ED5-3058-77C0-7022-3F483F9719B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171" t="18267" r="6334" b="8535"/>
          <a:stretch/>
        </p:blipFill>
        <p:spPr bwMode="auto">
          <a:xfrm>
            <a:off x="3248372" y="3984893"/>
            <a:ext cx="1264521" cy="1276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Le Smiley Rouge Triste Stock Illustrations, Vecteurs, &amp; Clipart – (3,110  Stock Illustrations)">
            <a:extLst>
              <a:ext uri="{FF2B5EF4-FFF2-40B4-BE49-F238E27FC236}">
                <a16:creationId xmlns:a16="http://schemas.microsoft.com/office/drawing/2014/main" id="{0943289D-2253-6018-A719-F83D83CB07F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296" t="19533" r="13877" b="11627"/>
          <a:stretch/>
        </p:blipFill>
        <p:spPr bwMode="auto">
          <a:xfrm>
            <a:off x="9703026" y="3672085"/>
            <a:ext cx="1135212" cy="1187194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9904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9" grpId="0" animBg="1"/>
      <p:bldP spid="10" grpId="0"/>
      <p:bldP spid="11" grpId="0"/>
      <p:bldP spid="12" grpId="0"/>
      <p:bldP spid="13" grpId="0"/>
      <p:bldP spid="14" grpId="0"/>
      <p:bldP spid="15" grpId="0"/>
      <p:bldP spid="16" grpId="0" animBg="1"/>
      <p:bldP spid="17" grpId="0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2F34E04-E963-6E7B-877C-EB1569F72A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4631" y="235186"/>
            <a:ext cx="6562866" cy="1712794"/>
          </a:xfrm>
        </p:spPr>
        <p:txBody>
          <a:bodyPr>
            <a:noAutofit/>
          </a:bodyPr>
          <a:lstStyle/>
          <a:p>
            <a:r>
              <a:rPr lang="fr-FR" sz="4000" dirty="0">
                <a:solidFill>
                  <a:srgbClr val="37AB8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Communauté comme…</a:t>
            </a:r>
            <a:br>
              <a:rPr lang="fr-FR" sz="4000" dirty="0">
                <a:solidFill>
                  <a:srgbClr val="37AB8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fr-FR" sz="4000" dirty="0">
                <a:solidFill>
                  <a:srgbClr val="37AB8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			- unité</a:t>
            </a:r>
            <a:br>
              <a:rPr lang="fr-FR" sz="4000" dirty="0">
                <a:solidFill>
                  <a:srgbClr val="37AB8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fr-FR" sz="4000" dirty="0">
                <a:solidFill>
                  <a:srgbClr val="37AB8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				- accueil</a:t>
            </a:r>
            <a:endParaRPr lang="fr-FR" sz="4000" dirty="0">
              <a:solidFill>
                <a:srgbClr val="37AB82"/>
              </a:solidFill>
            </a:endParaRPr>
          </a:p>
        </p:txBody>
      </p:sp>
      <p:grpSp>
        <p:nvGrpSpPr>
          <p:cNvPr id="5" name="Groupe 4">
            <a:extLst>
              <a:ext uri="{FF2B5EF4-FFF2-40B4-BE49-F238E27FC236}">
                <a16:creationId xmlns:a16="http://schemas.microsoft.com/office/drawing/2014/main" id="{F82247F4-015A-C19C-01B7-D71698CAE2AB}"/>
              </a:ext>
            </a:extLst>
          </p:cNvPr>
          <p:cNvGrpSpPr/>
          <p:nvPr/>
        </p:nvGrpSpPr>
        <p:grpSpPr>
          <a:xfrm>
            <a:off x="0" y="314321"/>
            <a:ext cx="3038255" cy="1712794"/>
            <a:chOff x="1543517" y="3174596"/>
            <a:chExt cx="2592608" cy="1785357"/>
          </a:xfrm>
          <a:solidFill>
            <a:srgbClr val="1CAAC6"/>
          </a:solidFill>
        </p:grpSpPr>
        <p:pic>
          <p:nvPicPr>
            <p:cNvPr id="1026" name="Picture 2" descr="clé pour le web, présentation, logo, symbole d'icône. 5021206 Art vectoriel  chez Vecteezy">
              <a:extLst>
                <a:ext uri="{FF2B5EF4-FFF2-40B4-BE49-F238E27FC236}">
                  <a16:creationId xmlns:a16="http://schemas.microsoft.com/office/drawing/2014/main" id="{5111B3D5-55CB-1C6C-0DD0-261BDEAFB47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543517" y="3174596"/>
              <a:ext cx="1282482" cy="164151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ZoneTexte 3">
              <a:extLst>
                <a:ext uri="{FF2B5EF4-FFF2-40B4-BE49-F238E27FC236}">
                  <a16:creationId xmlns:a16="http://schemas.microsoft.com/office/drawing/2014/main" id="{4AFFA1E9-5E61-2D05-F088-4D878633EDE1}"/>
                </a:ext>
              </a:extLst>
            </p:cNvPr>
            <p:cNvSpPr txBox="1"/>
            <p:nvPr/>
          </p:nvSpPr>
          <p:spPr>
            <a:xfrm>
              <a:off x="2613546" y="3174596"/>
              <a:ext cx="1522579" cy="1785357"/>
            </a:xfrm>
            <a:prstGeom prst="ellipse">
              <a:avLst/>
            </a:prstGeom>
            <a:solidFill>
              <a:srgbClr val="37AB82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3200" dirty="0">
                  <a:solidFill>
                    <a:schemeClr val="bg1"/>
                  </a:solidFill>
                </a:rPr>
                <a:t>Clés </a:t>
              </a:r>
            </a:p>
            <a:p>
              <a:pPr algn="ctr"/>
              <a:r>
                <a:rPr lang="fr-FR" sz="3200" dirty="0">
                  <a:solidFill>
                    <a:schemeClr val="bg1"/>
                  </a:solidFill>
                </a:rPr>
                <a:t>3 et 4</a:t>
              </a:r>
            </a:p>
          </p:txBody>
        </p:sp>
      </p:grpSp>
      <p:sp>
        <p:nvSpPr>
          <p:cNvPr id="6" name="ZoneTexte 5">
            <a:extLst>
              <a:ext uri="{FF2B5EF4-FFF2-40B4-BE49-F238E27FC236}">
                <a16:creationId xmlns:a16="http://schemas.microsoft.com/office/drawing/2014/main" id="{F003D3BF-8701-7771-993D-6C277506DEA9}"/>
              </a:ext>
            </a:extLst>
          </p:cNvPr>
          <p:cNvSpPr txBox="1"/>
          <p:nvPr/>
        </p:nvSpPr>
        <p:spPr>
          <a:xfrm>
            <a:off x="3203646" y="1622969"/>
            <a:ext cx="6374018" cy="919401"/>
          </a:xfrm>
          <a:prstGeom prst="roundRect">
            <a:avLst/>
          </a:prstGeom>
          <a:solidFill>
            <a:srgbClr val="3EA123"/>
          </a:solidFill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Pour nous convertir à la communion comme unité, comme accueil  nous avons besoin de…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5D0F9283-412B-87A3-6C77-0DB15640DCE9}"/>
              </a:ext>
            </a:extLst>
          </p:cNvPr>
          <p:cNvSpPr txBox="1"/>
          <p:nvPr/>
        </p:nvSpPr>
        <p:spPr>
          <a:xfrm>
            <a:off x="473676" y="2436085"/>
            <a:ext cx="30630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200" dirty="0">
                <a:solidFill>
                  <a:srgbClr val="3EA12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Développer des liens avec les autres religions…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93CE3719-BF25-EABE-AAD3-B248F952A989}"/>
              </a:ext>
            </a:extLst>
          </p:cNvPr>
          <p:cNvSpPr txBox="1"/>
          <p:nvPr/>
        </p:nvSpPr>
        <p:spPr>
          <a:xfrm>
            <a:off x="264503" y="3387436"/>
            <a:ext cx="306307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200" dirty="0">
                <a:solidFill>
                  <a:srgbClr val="3EA12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Vivre des temps forts, mutualiser entre les paroisses ou l’espace…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0C60F7EA-7B1A-6C72-91B7-4D253C8D92AC}"/>
              </a:ext>
            </a:extLst>
          </p:cNvPr>
          <p:cNvSpPr txBox="1"/>
          <p:nvPr/>
        </p:nvSpPr>
        <p:spPr>
          <a:xfrm>
            <a:off x="101315" y="4672873"/>
            <a:ext cx="359764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200" dirty="0">
                <a:solidFill>
                  <a:srgbClr val="3EA12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Améliorer la communication…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46F99B32-5AB4-A07E-AD28-25867226C09F}"/>
              </a:ext>
            </a:extLst>
          </p:cNvPr>
          <p:cNvSpPr txBox="1"/>
          <p:nvPr/>
        </p:nvSpPr>
        <p:spPr>
          <a:xfrm>
            <a:off x="8278745" y="5585613"/>
            <a:ext cx="364875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2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 peur de prendre la parole…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046740E1-4FB7-8E97-481A-EF2DED9D0AD9}"/>
              </a:ext>
            </a:extLst>
          </p:cNvPr>
          <p:cNvSpPr txBox="1"/>
          <p:nvPr/>
        </p:nvSpPr>
        <p:spPr>
          <a:xfrm>
            <a:off x="4070341" y="2669281"/>
            <a:ext cx="30630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200" dirty="0">
                <a:solidFill>
                  <a:srgbClr val="3EA12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Laisser place à toutes les sensibilités…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3ED3E77A-4B3E-E5B2-A435-2C348D2AF477}"/>
              </a:ext>
            </a:extLst>
          </p:cNvPr>
          <p:cNvSpPr txBox="1"/>
          <p:nvPr/>
        </p:nvSpPr>
        <p:spPr>
          <a:xfrm>
            <a:off x="4403664" y="3586962"/>
            <a:ext cx="30630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200" dirty="0">
                <a:solidFill>
                  <a:srgbClr val="3EA12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Temps « gratuits » en paroisse, vivre la fête…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D7182DC7-278A-0516-B874-3B98F2B45C9F}"/>
              </a:ext>
            </a:extLst>
          </p:cNvPr>
          <p:cNvSpPr txBox="1"/>
          <p:nvPr/>
        </p:nvSpPr>
        <p:spPr>
          <a:xfrm>
            <a:off x="3952132" y="4566073"/>
            <a:ext cx="377943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200" dirty="0">
                <a:solidFill>
                  <a:srgbClr val="3EA12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Sortir de nos zones de confort…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B4BDE47E-2AA0-94F1-400A-0CB5B05D4816}"/>
              </a:ext>
            </a:extLst>
          </p:cNvPr>
          <p:cNvSpPr txBox="1"/>
          <p:nvPr/>
        </p:nvSpPr>
        <p:spPr>
          <a:xfrm>
            <a:off x="52816" y="5154726"/>
            <a:ext cx="342923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200" dirty="0">
                <a:solidFill>
                  <a:srgbClr val="3EA12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 joie de se rassembler…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B6A97A7B-28B1-063C-1438-5E77FF28D7D8}"/>
              </a:ext>
            </a:extLst>
          </p:cNvPr>
          <p:cNvSpPr txBox="1"/>
          <p:nvPr/>
        </p:nvSpPr>
        <p:spPr>
          <a:xfrm>
            <a:off x="546515" y="5905909"/>
            <a:ext cx="46121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200" dirty="0">
                <a:solidFill>
                  <a:srgbClr val="3EA12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Accepter la diversité, d’accueillir la différence comme une richesse…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F00B30FA-05BB-8C5C-4108-EAEEC2AACEE6}"/>
              </a:ext>
            </a:extLst>
          </p:cNvPr>
          <p:cNvSpPr txBox="1"/>
          <p:nvPr/>
        </p:nvSpPr>
        <p:spPr>
          <a:xfrm>
            <a:off x="3327579" y="5190517"/>
            <a:ext cx="41949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200" dirty="0">
                <a:solidFill>
                  <a:srgbClr val="3EA12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 la volonté de faire un chemin de conversion, de se pardonner…</a:t>
            </a:r>
          </a:p>
        </p:txBody>
      </p:sp>
      <p:pic>
        <p:nvPicPr>
          <p:cNvPr id="3" name="Picture 2" descr="Signalétique | SMILEY | Autocollant Imprimé | WIKOM">
            <a:extLst>
              <a:ext uri="{FF2B5EF4-FFF2-40B4-BE49-F238E27FC236}">
                <a16:creationId xmlns:a16="http://schemas.microsoft.com/office/drawing/2014/main" id="{3D4E8291-4A27-1881-9E7A-351B33BACB5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171" t="18267" r="6334" b="8535"/>
          <a:stretch/>
        </p:blipFill>
        <p:spPr bwMode="auto">
          <a:xfrm>
            <a:off x="3066700" y="3360311"/>
            <a:ext cx="1264521" cy="1276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ZoneTexte 16">
            <a:extLst>
              <a:ext uri="{FF2B5EF4-FFF2-40B4-BE49-F238E27FC236}">
                <a16:creationId xmlns:a16="http://schemas.microsoft.com/office/drawing/2014/main" id="{16797857-F708-DF4A-8109-33931BF2467D}"/>
              </a:ext>
            </a:extLst>
          </p:cNvPr>
          <p:cNvSpPr txBox="1"/>
          <p:nvPr/>
        </p:nvSpPr>
        <p:spPr>
          <a:xfrm>
            <a:off x="7731571" y="2950137"/>
            <a:ext cx="4157425" cy="510778"/>
          </a:xfrm>
          <a:prstGeom prst="round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Les freins à l’unité…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CA02DF5E-D845-3981-A56E-FC817ED0415F}"/>
              </a:ext>
            </a:extLst>
          </p:cNvPr>
          <p:cNvSpPr txBox="1"/>
          <p:nvPr/>
        </p:nvSpPr>
        <p:spPr>
          <a:xfrm>
            <a:off x="7863674" y="5061167"/>
            <a:ext cx="367870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2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Les distances géographiques</a:t>
            </a:r>
          </a:p>
        </p:txBody>
      </p:sp>
      <p:pic>
        <p:nvPicPr>
          <p:cNvPr id="19" name="Picture 4" descr="Le Smiley Rouge Triste Stock Illustrations, Vecteurs, &amp; Clipart – (3,110  Stock Illustrations)">
            <a:extLst>
              <a:ext uri="{FF2B5EF4-FFF2-40B4-BE49-F238E27FC236}">
                <a16:creationId xmlns:a16="http://schemas.microsoft.com/office/drawing/2014/main" id="{46AD039B-20ED-89BA-A744-FD545858767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296" t="19533" r="13877" b="11627"/>
          <a:stretch/>
        </p:blipFill>
        <p:spPr bwMode="auto">
          <a:xfrm>
            <a:off x="9242677" y="3525293"/>
            <a:ext cx="1135212" cy="1187194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7087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 animBg="1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2F34E04-E963-6E7B-877C-EB1569F72A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6204" y="-79365"/>
            <a:ext cx="7322024" cy="1712794"/>
          </a:xfrm>
        </p:spPr>
        <p:txBody>
          <a:bodyPr>
            <a:normAutofit fontScale="90000"/>
          </a:bodyPr>
          <a:lstStyle/>
          <a:p>
            <a:r>
              <a:rPr lang="fr-FR" sz="4000" dirty="0">
                <a:solidFill>
                  <a:srgbClr val="632B8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Communauté comme…</a:t>
            </a:r>
            <a:br>
              <a:rPr lang="fr-FR" sz="4000" dirty="0">
                <a:solidFill>
                  <a:srgbClr val="632B8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fr-FR" sz="4000" dirty="0">
                <a:solidFill>
                  <a:srgbClr val="632B8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	- annonce et témoignage</a:t>
            </a:r>
            <a:br>
              <a:rPr lang="fr-FR" sz="4000" dirty="0">
                <a:solidFill>
                  <a:srgbClr val="632B8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fr-FR" sz="4000" dirty="0">
                <a:solidFill>
                  <a:srgbClr val="632B8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			    - formation</a:t>
            </a:r>
            <a:endParaRPr lang="fr-FR" dirty="0">
              <a:solidFill>
                <a:srgbClr val="632B8D"/>
              </a:solidFill>
            </a:endParaRPr>
          </a:p>
        </p:txBody>
      </p:sp>
      <p:grpSp>
        <p:nvGrpSpPr>
          <p:cNvPr id="5" name="Groupe 4">
            <a:extLst>
              <a:ext uri="{FF2B5EF4-FFF2-40B4-BE49-F238E27FC236}">
                <a16:creationId xmlns:a16="http://schemas.microsoft.com/office/drawing/2014/main" id="{F82247F4-015A-C19C-01B7-D71698CAE2AB}"/>
              </a:ext>
            </a:extLst>
          </p:cNvPr>
          <p:cNvGrpSpPr/>
          <p:nvPr/>
        </p:nvGrpSpPr>
        <p:grpSpPr>
          <a:xfrm>
            <a:off x="88636" y="152797"/>
            <a:ext cx="2904118" cy="1712794"/>
            <a:chOff x="1543517" y="3174596"/>
            <a:chExt cx="2418397" cy="1641518"/>
          </a:xfrm>
          <a:solidFill>
            <a:srgbClr val="1CAAC6"/>
          </a:solidFill>
        </p:grpSpPr>
        <p:pic>
          <p:nvPicPr>
            <p:cNvPr id="1026" name="Picture 2" descr="clé pour le web, présentation, logo, symbole d'icône. 5021206 Art vectoriel  chez Vecteezy">
              <a:extLst>
                <a:ext uri="{FF2B5EF4-FFF2-40B4-BE49-F238E27FC236}">
                  <a16:creationId xmlns:a16="http://schemas.microsoft.com/office/drawing/2014/main" id="{5111B3D5-55CB-1C6C-0DD0-261BDEAFB47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screen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543517" y="3174596"/>
              <a:ext cx="1282482" cy="164151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ZoneTexte 3">
              <a:extLst>
                <a:ext uri="{FF2B5EF4-FFF2-40B4-BE49-F238E27FC236}">
                  <a16:creationId xmlns:a16="http://schemas.microsoft.com/office/drawing/2014/main" id="{4AFFA1E9-5E61-2D05-F088-4D878633EDE1}"/>
                </a:ext>
              </a:extLst>
            </p:cNvPr>
            <p:cNvSpPr txBox="1"/>
            <p:nvPr/>
          </p:nvSpPr>
          <p:spPr>
            <a:xfrm>
              <a:off x="2613546" y="3174596"/>
              <a:ext cx="1348368" cy="1451737"/>
            </a:xfrm>
            <a:prstGeom prst="ellipse">
              <a:avLst/>
            </a:prstGeom>
            <a:solidFill>
              <a:srgbClr val="632B8D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3200" dirty="0">
                  <a:solidFill>
                    <a:schemeClr val="bg1"/>
                  </a:solidFill>
                </a:rPr>
                <a:t>Clés </a:t>
              </a:r>
            </a:p>
            <a:p>
              <a:pPr algn="ctr"/>
              <a:r>
                <a:rPr lang="fr-FR" sz="3200" dirty="0">
                  <a:solidFill>
                    <a:schemeClr val="bg1"/>
                  </a:solidFill>
                </a:rPr>
                <a:t>5 et 6</a:t>
              </a:r>
            </a:p>
          </p:txBody>
        </p:sp>
      </p:grpSp>
      <p:sp>
        <p:nvSpPr>
          <p:cNvPr id="6" name="ZoneTexte 5">
            <a:extLst>
              <a:ext uri="{FF2B5EF4-FFF2-40B4-BE49-F238E27FC236}">
                <a16:creationId xmlns:a16="http://schemas.microsoft.com/office/drawing/2014/main" id="{B6A877FE-19E7-B4B3-1AEC-217C3C36C2D4}"/>
              </a:ext>
            </a:extLst>
          </p:cNvPr>
          <p:cNvSpPr txBox="1"/>
          <p:nvPr/>
        </p:nvSpPr>
        <p:spPr>
          <a:xfrm>
            <a:off x="244031" y="5639446"/>
            <a:ext cx="457965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200" dirty="0">
                <a:solidFill>
                  <a:srgbClr val="3EA12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 participer, d’être présents aux évènements de la vie de nos villages, de nos quartiers…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1F322D97-6F38-FB47-32CF-8C645D5B75A1}"/>
              </a:ext>
            </a:extLst>
          </p:cNvPr>
          <p:cNvSpPr txBox="1"/>
          <p:nvPr/>
        </p:nvSpPr>
        <p:spPr>
          <a:xfrm>
            <a:off x="506525" y="3283293"/>
            <a:ext cx="319579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200" dirty="0">
                <a:solidFill>
                  <a:srgbClr val="3EA12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Faire place aux jeunes…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9B2738D6-C177-E50B-6EBD-89B5F8545912}"/>
              </a:ext>
            </a:extLst>
          </p:cNvPr>
          <p:cNvSpPr txBox="1"/>
          <p:nvPr/>
        </p:nvSpPr>
        <p:spPr>
          <a:xfrm>
            <a:off x="146585" y="3898883"/>
            <a:ext cx="391303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200" dirty="0">
                <a:solidFill>
                  <a:srgbClr val="3EA12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Provoquer les changements, les accepter, les accueillir…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2955AAAB-CF58-6099-3CE2-BF7BAFF6D657}"/>
              </a:ext>
            </a:extLst>
          </p:cNvPr>
          <p:cNvSpPr txBox="1"/>
          <p:nvPr/>
        </p:nvSpPr>
        <p:spPr>
          <a:xfrm>
            <a:off x="0" y="4982816"/>
            <a:ext cx="424195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200" dirty="0">
                <a:solidFill>
                  <a:srgbClr val="3EA12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Nous intéresser à la vie des gens…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E7868DC2-BAC0-C9FB-89C9-6CF14622CAAC}"/>
              </a:ext>
            </a:extLst>
          </p:cNvPr>
          <p:cNvSpPr txBox="1"/>
          <p:nvPr/>
        </p:nvSpPr>
        <p:spPr>
          <a:xfrm>
            <a:off x="451138" y="1865591"/>
            <a:ext cx="5083233" cy="1328023"/>
          </a:xfrm>
          <a:prstGeom prst="roundRect">
            <a:avLst/>
          </a:prstGeom>
          <a:solidFill>
            <a:srgbClr val="3EA123"/>
          </a:solidFill>
        </p:spPr>
        <p:txBody>
          <a:bodyPr wrap="square" rtlCol="0">
            <a:spAutoFit/>
          </a:bodyPr>
          <a:lstStyle>
            <a:defPPr>
              <a:defRPr lang="fr-FR"/>
            </a:defPPr>
            <a:lvl1pPr>
              <a:defRPr sz="240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fr-FR" dirty="0"/>
              <a:t>Pour nous convertir à l’annonce et au témoignage, à la formation, nous avons besoin de…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58BE3662-4A63-C96B-E369-2DFD85891D18}"/>
              </a:ext>
            </a:extLst>
          </p:cNvPr>
          <p:cNvSpPr txBox="1"/>
          <p:nvPr/>
        </p:nvSpPr>
        <p:spPr>
          <a:xfrm>
            <a:off x="5481925" y="3605733"/>
            <a:ext cx="201086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200" dirty="0">
                <a:solidFill>
                  <a:srgbClr val="3EA12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Cultiver la joie…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B2F62CA8-0361-0CCE-5914-7C67936D46F5}"/>
              </a:ext>
            </a:extLst>
          </p:cNvPr>
          <p:cNvSpPr txBox="1"/>
          <p:nvPr/>
        </p:nvSpPr>
        <p:spPr>
          <a:xfrm>
            <a:off x="4473272" y="5028982"/>
            <a:ext cx="342923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200" dirty="0">
                <a:solidFill>
                  <a:srgbClr val="3EA12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Rechercher des temps pour vivre la proximité…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F8E6280C-0DC6-9EB3-3C5E-901395D8C64A}"/>
              </a:ext>
            </a:extLst>
          </p:cNvPr>
          <p:cNvSpPr txBox="1"/>
          <p:nvPr/>
        </p:nvSpPr>
        <p:spPr>
          <a:xfrm>
            <a:off x="5778277" y="2494340"/>
            <a:ext cx="407753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200" dirty="0">
                <a:solidFill>
                  <a:srgbClr val="3EA12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Interpeller en direct pour inviter à vivre un temps de formation…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7C3004D0-3563-3D38-A52B-C0474D21BC25}"/>
              </a:ext>
            </a:extLst>
          </p:cNvPr>
          <p:cNvSpPr txBox="1"/>
          <p:nvPr/>
        </p:nvSpPr>
        <p:spPr>
          <a:xfrm>
            <a:off x="3911994" y="4448740"/>
            <a:ext cx="414382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200" dirty="0">
                <a:solidFill>
                  <a:srgbClr val="3EA12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nous former : c’est une nécessité…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D76B272A-842D-1EFA-2673-3BA964574DF2}"/>
              </a:ext>
            </a:extLst>
          </p:cNvPr>
          <p:cNvSpPr txBox="1"/>
          <p:nvPr/>
        </p:nvSpPr>
        <p:spPr>
          <a:xfrm>
            <a:off x="8338046" y="3747191"/>
            <a:ext cx="3429233" cy="919401"/>
          </a:xfrm>
          <a:prstGeom prst="round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>
            <a:defPPr>
              <a:defRPr lang="fr-FR"/>
            </a:defPPr>
            <a:lvl1pPr algn="ctr">
              <a:defRPr sz="240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fr-FR" dirty="0"/>
              <a:t>Ce qui constitue un frein à se former…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0DC0D7BE-83AA-0C11-FF43-8D3FB8960FD3}"/>
              </a:ext>
            </a:extLst>
          </p:cNvPr>
          <p:cNvSpPr txBox="1"/>
          <p:nvPr/>
        </p:nvSpPr>
        <p:spPr>
          <a:xfrm>
            <a:off x="8693498" y="5933273"/>
            <a:ext cx="342923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2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L’éloignement de Troyes…</a:t>
            </a:r>
          </a:p>
        </p:txBody>
      </p:sp>
      <p:pic>
        <p:nvPicPr>
          <p:cNvPr id="18" name="Picture 2" descr="Signalétique | SMILEY | Autocollant Imprimé | WIKOM">
            <a:extLst>
              <a:ext uri="{FF2B5EF4-FFF2-40B4-BE49-F238E27FC236}">
                <a16:creationId xmlns:a16="http://schemas.microsoft.com/office/drawing/2014/main" id="{67FAB2FF-8191-E647-E6F7-FB07A3CCC8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171" t="18267" r="6334" b="8535"/>
          <a:stretch/>
        </p:blipFill>
        <p:spPr bwMode="auto">
          <a:xfrm>
            <a:off x="4119173" y="3259827"/>
            <a:ext cx="1057903" cy="1068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Le Smiley Rouge Triste Stock Illustrations, Vecteurs, &amp; Clipart – (3,110  Stock Illustrations)">
            <a:extLst>
              <a:ext uri="{FF2B5EF4-FFF2-40B4-BE49-F238E27FC236}">
                <a16:creationId xmlns:a16="http://schemas.microsoft.com/office/drawing/2014/main" id="{ABEC549D-DEBA-D6CB-3484-6B888664B0E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296" t="19533" r="13877" b="11627"/>
          <a:stretch/>
        </p:blipFill>
        <p:spPr bwMode="auto">
          <a:xfrm>
            <a:off x="9485056" y="4756721"/>
            <a:ext cx="1135212" cy="1187194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7485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 animBg="1"/>
      <p:bldP spid="11" grpId="0"/>
      <p:bldP spid="12" grpId="0"/>
      <p:bldP spid="13" grpId="0"/>
      <p:bldP spid="14" grpId="0"/>
      <p:bldP spid="16" grpId="0" animBg="1"/>
      <p:bldP spid="17" grpId="0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2185</TotalTime>
  <Words>536</Words>
  <Application>Microsoft Office PowerPoint</Application>
  <PresentationFormat>Grand écran</PresentationFormat>
  <Paragraphs>69</Paragraphs>
  <Slides>9</Slides>
  <Notes>3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4" baseType="lpstr">
      <vt:lpstr>Aptos</vt:lpstr>
      <vt:lpstr>Aptos Display</vt:lpstr>
      <vt:lpstr>Arial</vt:lpstr>
      <vt:lpstr>Calibri</vt:lpstr>
      <vt:lpstr>Thème Office</vt:lpstr>
      <vt:lpstr>Présentation PowerPoint</vt:lpstr>
      <vt:lpstr>Prenons la route ensemble</vt:lpstr>
      <vt:lpstr>Communautés en attente En chemin avec Isaïe…</vt:lpstr>
      <vt:lpstr>Communautés en conversion</vt:lpstr>
      <vt:lpstr>Présentation PowerPoint</vt:lpstr>
      <vt:lpstr>Présentation PowerPoint</vt:lpstr>
      <vt:lpstr>Communauté comme…  - communion avec le Christ   - communion fraternelle</vt:lpstr>
      <vt:lpstr>Communauté comme…     - unité      - accueil</vt:lpstr>
      <vt:lpstr>Communauté comme…   - annonce et témoignage         - formation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Madeleine GAILLARD</dc:creator>
  <cp:lastModifiedBy>Service de la communication</cp:lastModifiedBy>
  <cp:revision>30</cp:revision>
  <dcterms:created xsi:type="dcterms:W3CDTF">2024-06-03T12:56:28Z</dcterms:created>
  <dcterms:modified xsi:type="dcterms:W3CDTF">2024-11-21T10:51:49Z</dcterms:modified>
</cp:coreProperties>
</file>