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6" r:id="rId2"/>
    <p:sldId id="257" r:id="rId3"/>
    <p:sldId id="258" r:id="rId4"/>
    <p:sldId id="274" r:id="rId5"/>
    <p:sldId id="275" r:id="rId6"/>
    <p:sldId id="276" r:id="rId7"/>
    <p:sldId id="266" r:id="rId8"/>
    <p:sldId id="267" r:id="rId9"/>
    <p:sldId id="277" r:id="rId10"/>
    <p:sldId id="278" r:id="rId11"/>
    <p:sldId id="279" r:id="rId12"/>
    <p:sldId id="280" r:id="rId13"/>
    <p:sldId id="269" r:id="rId14"/>
    <p:sldId id="270" r:id="rId15"/>
    <p:sldId id="289" r:id="rId16"/>
    <p:sldId id="288" r:id="rId17"/>
    <p:sldId id="271" r:id="rId18"/>
    <p:sldId id="272" r:id="rId19"/>
    <p:sldId id="273" r:id="rId2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 showGuides="1">
      <p:cViewPr varScale="1">
        <p:scale>
          <a:sx n="93" d="100"/>
          <a:sy n="93" d="100"/>
        </p:scale>
        <p:origin x="54" y="12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fr-FR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9980" y="882376"/>
            <a:ext cx="996696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kumimoji="0" lang="en-US" sz="7200" b="1" i="0" u="none" strike="noStrike" kern="1200" cap="all" spc="0" normalizeH="0" baseline="0" dirty="0">
                <a:ln w="15875">
                  <a:solidFill>
                    <a:sysClr val="window" lastClr="FFFFFF"/>
                  </a:solidFill>
                </a:ln>
                <a:solidFill>
                  <a:srgbClr val="DF5327"/>
                </a:solidFill>
                <a:effectLst>
                  <a:outerShdw dist="38100" dir="2700000" algn="tl" rotWithShape="0">
                    <a:srgbClr val="DF5327"/>
                  </a:outerShdw>
                </a:effectLst>
                <a:uLnTx/>
                <a:uFillTx/>
                <a:latin typeface="+mj-lt"/>
                <a:ea typeface="+mn-ea"/>
                <a:cs typeface="+mn-cs"/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09530" y="3869634"/>
            <a:ext cx="8767860" cy="1388165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accent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84BE13AE-DB88-4E4E-A5FE-A66BA8A096EA}" type="datetimeFigureOut">
              <a:rPr lang="fr-FR" smtClean="0"/>
              <a:t>10/02/2026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926E67EB-D876-457A-AB4F-8923530520F3}" type="slidenum">
              <a:rPr lang="fr-FR" smtClean="0"/>
              <a:t>‹N°›</a:t>
            </a:fld>
            <a:endParaRPr lang="fr-FR"/>
          </a:p>
        </p:txBody>
      </p:sp>
      <p:cxnSp>
        <p:nvCxnSpPr>
          <p:cNvPr id="8" name="Straight Connector 7"/>
          <p:cNvCxnSpPr/>
          <p:nvPr/>
        </p:nvCxnSpPr>
        <p:spPr>
          <a:xfrm>
            <a:off x="1978660" y="3733800"/>
            <a:ext cx="82296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282732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BE13AE-DB88-4E4E-A5FE-A66BA8A096EA}" type="datetimeFigureOut">
              <a:rPr lang="fr-FR" smtClean="0"/>
              <a:t>10/02/2026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E67EB-D876-457A-AB4F-8923530520F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07213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324100" cy="5410200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762000"/>
            <a:ext cx="7429500" cy="5410200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BE13AE-DB88-4E4E-A5FE-A66BA8A096EA}" type="datetimeFigureOut">
              <a:rPr lang="fr-FR" smtClean="0"/>
              <a:t>10/02/2026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E67EB-D876-457A-AB4F-8923530520F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612670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BE13AE-DB88-4E4E-A5FE-A66BA8A096EA}" type="datetimeFigureOut">
              <a:rPr lang="fr-FR" smtClean="0"/>
              <a:t>10/02/2026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E67EB-D876-457A-AB4F-8923530520F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795197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424" y="1173575"/>
            <a:ext cx="9966960" cy="2926080"/>
          </a:xfrm>
        </p:spPr>
        <p:txBody>
          <a:bodyPr anchor="b">
            <a:noAutofit/>
          </a:bodyPr>
          <a:lstStyle>
            <a:lvl1pPr marL="0" algn="ctr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kumimoji="0" lang="en-US" sz="7200" b="1" i="0" u="none" strike="noStrike" kern="1200" cap="all" spc="0" normalizeH="0" baseline="0" dirty="0">
                <a:ln w="15875">
                  <a:solidFill>
                    <a:sysClr val="window" lastClr="FFFFFF"/>
                  </a:solidFill>
                </a:ln>
                <a:solidFill>
                  <a:srgbClr val="DF5327"/>
                </a:solidFill>
                <a:effectLst>
                  <a:outerShdw dist="38100" dir="2700000" algn="tl" rotWithShape="0">
                    <a:srgbClr val="DF5327"/>
                  </a:outerShdw>
                </a:effectLst>
                <a:uLnTx/>
                <a:uFillTx/>
                <a:latin typeface="Corbel" pitchFamily="34" charset="0"/>
                <a:ea typeface="+mn-ea"/>
                <a:cs typeface="+mn-cs"/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09928" y="4154520"/>
            <a:ext cx="8769096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2200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BE13AE-DB88-4E4E-A5FE-A66BA8A096EA}" type="datetimeFigureOut">
              <a:rPr lang="fr-FR" smtClean="0"/>
              <a:t>10/02/2026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E67EB-D876-457A-AB4F-8923530520F3}" type="slidenum">
              <a:rPr lang="fr-FR" smtClean="0"/>
              <a:t>‹N°›</a:t>
            </a:fld>
            <a:endParaRPr lang="fr-FR"/>
          </a:p>
        </p:txBody>
      </p:sp>
      <p:cxnSp>
        <p:nvCxnSpPr>
          <p:cNvPr id="7" name="Straight Connector 6"/>
          <p:cNvCxnSpPr/>
          <p:nvPr/>
        </p:nvCxnSpPr>
        <p:spPr>
          <a:xfrm>
            <a:off x="1981200" y="4020408"/>
            <a:ext cx="82296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358787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3000" y="2057399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67612" y="2057400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BE13AE-DB88-4E4E-A5FE-A66BA8A096EA}" type="datetimeFigureOut">
              <a:rPr lang="fr-FR" smtClean="0"/>
              <a:t>10/02/2026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E67EB-D876-457A-AB4F-8923530520F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546616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01511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3000" y="2721483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69173" y="1999032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69173" y="2719322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BE13AE-DB88-4E4E-A5FE-A66BA8A096EA}" type="datetimeFigureOut">
              <a:rPr lang="fr-FR" smtClean="0"/>
              <a:t>10/02/2026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E67EB-D876-457A-AB4F-8923530520F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796312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BE13AE-DB88-4E4E-A5FE-A66BA8A096EA}" type="datetimeFigureOut">
              <a:rPr lang="fr-FR" smtClean="0"/>
              <a:t>10/02/2026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E67EB-D876-457A-AB4F-8923530520F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706271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BE13AE-DB88-4E4E-A5FE-A66BA8A096EA}" type="datetimeFigureOut">
              <a:rPr lang="fr-FR" smtClean="0"/>
              <a:t>10/02/2026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E67EB-D876-457A-AB4F-8923530520F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711545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52159" y="1097280"/>
            <a:ext cx="5212080" cy="46634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30175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BE13AE-DB88-4E4E-A5FE-A66BA8A096EA}" type="datetimeFigureOut">
              <a:rPr lang="fr-FR" smtClean="0"/>
              <a:t>10/02/2026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E67EB-D876-457A-AB4F-8923530520F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280492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13248" y="1069847"/>
            <a:ext cx="6099048" cy="4800600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BE13AE-DB88-4E4E-A5FE-A66BA8A096EA}" type="datetimeFigureOut">
              <a:rPr lang="fr-FR" smtClean="0"/>
              <a:t>10/02/2026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E67EB-D876-457A-AB4F-8923530520F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182075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fr-FR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57400"/>
            <a:ext cx="9872871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1"/>
                </a:solidFill>
              </a:defRPr>
            </a:lvl1pPr>
          </a:lstStyle>
          <a:p>
            <a:fld id="{84BE13AE-DB88-4E4E-A5FE-A66BA8A096EA}" type="datetimeFigureOut">
              <a:rPr lang="fr-FR" smtClean="0"/>
              <a:t>10/02/2026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1"/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fld id="{926E67EB-D876-457A-AB4F-8923530520F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28038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182880" algn="l" defTabSz="914400" rtl="0" eaLnBrk="1" latinLnBrk="0" hangingPunct="1">
        <a:lnSpc>
          <a:spcPct val="90000"/>
        </a:lnSpc>
        <a:spcBef>
          <a:spcPts val="1400"/>
        </a:spcBef>
        <a:buClr>
          <a:schemeClr val="accent1"/>
        </a:buClr>
        <a:buSzPct val="80000"/>
        <a:buFont typeface="Corbel" pitchFamily="34" charset="0"/>
        <a:buChar char="•"/>
        <a:defRPr sz="22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 7" descr="Une image contenant croquis, Visage humain, peinture, dessin&#10;&#10;Le contenu généré par l’IA peut être incorrect.">
            <a:extLst>
              <a:ext uri="{FF2B5EF4-FFF2-40B4-BE49-F238E27FC236}">
                <a16:creationId xmlns:a16="http://schemas.microsoft.com/office/drawing/2014/main" id="{A87A5EA2-6D40-BAA6-DADF-738A4F2EC20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52775" y="100012"/>
            <a:ext cx="5886450" cy="6657975"/>
          </a:xfrm>
          <a:prstGeom prst="rect">
            <a:avLst/>
          </a:prstGeom>
        </p:spPr>
      </p:pic>
      <p:sp>
        <p:nvSpPr>
          <p:cNvPr id="6" name="Rectangle : coins arrondis 5">
            <a:extLst>
              <a:ext uri="{FF2B5EF4-FFF2-40B4-BE49-F238E27FC236}">
                <a16:creationId xmlns:a16="http://schemas.microsoft.com/office/drawing/2014/main" id="{003F3D20-03F6-80FF-6BE1-7626B62669D3}"/>
              </a:ext>
            </a:extLst>
          </p:cNvPr>
          <p:cNvSpPr/>
          <p:nvPr/>
        </p:nvSpPr>
        <p:spPr>
          <a:xfrm>
            <a:off x="2385232" y="5679952"/>
            <a:ext cx="7538720" cy="436132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78550F4B-46D4-2651-4FB6-2EE5E804114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03472" y="4279848"/>
            <a:ext cx="9966960" cy="2054302"/>
          </a:xfrm>
        </p:spPr>
        <p:txBody>
          <a:bodyPr>
            <a:noAutofit/>
          </a:bodyPr>
          <a:lstStyle/>
          <a:p>
            <a:pPr marR="0" rtl="0"/>
            <a:r>
              <a:rPr lang="fr-FR" sz="11000" b="1" i="1" u="none" strike="noStrike" cap="none" baseline="300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Deuxième </a:t>
            </a:r>
            <a:br>
              <a:rPr lang="fr-FR" sz="11000" b="1" i="1" u="none" strike="noStrike" cap="none" baseline="300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fr-FR" sz="11000" b="1" i="1" u="none" strike="noStrike" cap="none" baseline="300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oasis</a:t>
            </a:r>
            <a:endParaRPr lang="fr-FR" sz="11000" cap="none" dirty="0">
              <a:solidFill>
                <a:schemeClr val="bg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64EA1E05-FCCA-CDA5-4CFE-09026883E1D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72756" y="5898018"/>
            <a:ext cx="9497676" cy="436132"/>
          </a:xfrm>
          <a:noFill/>
        </p:spPr>
        <p:txBody>
          <a:bodyPr anchor="ctr">
            <a:normAutofit fontScale="70000" lnSpcReduction="20000"/>
          </a:bodyPr>
          <a:lstStyle/>
          <a:p>
            <a:r>
              <a:rPr lang="fr-FR" sz="6000" b="0" i="1" u="none" strike="noStrike" baseline="30000">
                <a:solidFill>
                  <a:schemeClr val="bg1"/>
                </a:solidFill>
                <a:latin typeface="Libre Baskerville" panose="02000000000000000000" pitchFamily="2" charset="0"/>
              </a:rPr>
              <a:t>Rêver les ministères dont nous avons besoin</a:t>
            </a:r>
            <a:endParaRPr lang="fr-FR" sz="6000" b="0" i="1" u="none" strike="noStrike" baseline="30000" dirty="0">
              <a:solidFill>
                <a:schemeClr val="bg1"/>
              </a:solidFill>
              <a:latin typeface="Libre Baskerville" panose="02000000000000000000" pitchFamily="2" charset="0"/>
            </a:endParaRPr>
          </a:p>
        </p:txBody>
      </p:sp>
      <p:pic>
        <p:nvPicPr>
          <p:cNvPr id="4" name="Image 3" descr="Une image contenant logo, Graphique, symbole, clipart&#10;&#10;Le contenu généré par l’IA peut être incorrect.">
            <a:extLst>
              <a:ext uri="{FF2B5EF4-FFF2-40B4-BE49-F238E27FC236}">
                <a16:creationId xmlns:a16="http://schemas.microsoft.com/office/drawing/2014/main" id="{EFC0A780-29B7-8439-9911-8A41054D3DA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23952" y="439127"/>
            <a:ext cx="1921460" cy="19214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152301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79C9A81-8608-9F2B-BE34-F63F87D62C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3000" y="1564640"/>
            <a:ext cx="9872871" cy="4531360"/>
          </a:xfrm>
        </p:spPr>
        <p:txBody>
          <a:bodyPr>
            <a:noAutofit/>
          </a:bodyPr>
          <a:lstStyle/>
          <a:p>
            <a:pPr marL="45720" marR="0" indent="0" rtl="0">
              <a:buNone/>
            </a:pPr>
            <a:r>
              <a:rPr lang="fr-FR" sz="6000" b="0" i="0" u="none" strike="noStrike" baseline="30000" dirty="0">
                <a:solidFill>
                  <a:srgbClr val="1D4E9A"/>
                </a:solidFill>
                <a:latin typeface="Barlow Medium" panose="00000600000000000000" pitchFamily="2" charset="0"/>
              </a:rPr>
              <a:t>Humblement, dans le silence de mon cœur,</a:t>
            </a:r>
          </a:p>
          <a:p>
            <a:pPr marL="45720" marR="0" indent="0" rtl="0">
              <a:buNone/>
            </a:pPr>
            <a:r>
              <a:rPr lang="fr-FR" sz="6000" b="0" i="0" u="none" strike="noStrike" baseline="30000" dirty="0">
                <a:solidFill>
                  <a:srgbClr val="1D4E9A"/>
                </a:solidFill>
                <a:latin typeface="Barlow Medium" panose="00000600000000000000" pitchFamily="2" charset="0"/>
              </a:rPr>
              <a:t>Je me donne à toi, mon Seigneur !</a:t>
            </a:r>
          </a:p>
          <a:p>
            <a:pPr marL="45720" marR="0" indent="0" rtl="0">
              <a:buNone/>
            </a:pPr>
            <a:endParaRPr lang="fr-FR" sz="6000" baseline="30000" dirty="0">
              <a:solidFill>
                <a:srgbClr val="1D4E9A"/>
              </a:solidFill>
              <a:latin typeface="Barlow Medium" panose="00000600000000000000" pitchFamily="2" charset="0"/>
            </a:endParaRPr>
          </a:p>
          <a:p>
            <a:pPr marL="45720" marR="0" indent="0" rtl="0">
              <a:buNone/>
            </a:pPr>
            <a:r>
              <a:rPr lang="fr-FR" sz="6000" b="0" i="0" u="none" strike="noStrike" baseline="30000" dirty="0">
                <a:solidFill>
                  <a:srgbClr val="000000"/>
                </a:solidFill>
                <a:latin typeface="Barlow" panose="00000500000000000000" pitchFamily="2" charset="0"/>
              </a:rPr>
              <a:t>3.     Entre tes mains, je remets ma vie,</a:t>
            </a:r>
          </a:p>
          <a:p>
            <a:pPr marL="45720" marR="0" indent="0" rtl="0">
              <a:buNone/>
            </a:pPr>
            <a:r>
              <a:rPr lang="fr-FR" sz="6000" b="0" i="0" u="none" strike="noStrike" baseline="30000" dirty="0">
                <a:solidFill>
                  <a:srgbClr val="000000"/>
                </a:solidFill>
                <a:latin typeface="Barlow" panose="00000500000000000000" pitchFamily="2" charset="0"/>
              </a:rPr>
              <a:t>        Ma volonté, tout mon être.</a:t>
            </a:r>
            <a:endParaRPr lang="fr-FR" sz="6000" b="0" i="0" u="none" strike="noStrike" baseline="30000" dirty="0">
              <a:solidFill>
                <a:srgbClr val="1D4E9A"/>
              </a:solidFill>
              <a:latin typeface="Barlow Medium" panose="000006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1599519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79C9A81-8608-9F2B-BE34-F63F87D62C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3000" y="1564640"/>
            <a:ext cx="9872871" cy="4531360"/>
          </a:xfrm>
        </p:spPr>
        <p:txBody>
          <a:bodyPr>
            <a:noAutofit/>
          </a:bodyPr>
          <a:lstStyle/>
          <a:p>
            <a:pPr marL="45720" marR="0" indent="0" rtl="0">
              <a:buNone/>
            </a:pPr>
            <a:r>
              <a:rPr lang="fr-FR" sz="6000" b="0" i="0" u="none" strike="noStrike" baseline="30000" dirty="0">
                <a:solidFill>
                  <a:srgbClr val="1D4E9A"/>
                </a:solidFill>
                <a:latin typeface="Barlow Medium" panose="00000600000000000000" pitchFamily="2" charset="0"/>
              </a:rPr>
              <a:t>Humblement, dans le silence de mon cœur,</a:t>
            </a:r>
          </a:p>
          <a:p>
            <a:pPr marL="45720" marR="0" indent="0" rtl="0">
              <a:buNone/>
            </a:pPr>
            <a:r>
              <a:rPr lang="fr-FR" sz="6000" b="0" i="0" u="none" strike="noStrike" baseline="30000" dirty="0">
                <a:solidFill>
                  <a:srgbClr val="1D4E9A"/>
                </a:solidFill>
                <a:latin typeface="Barlow Medium" panose="00000600000000000000" pitchFamily="2" charset="0"/>
              </a:rPr>
              <a:t>Je me donne à toi, mon Seigneur !</a:t>
            </a:r>
          </a:p>
          <a:p>
            <a:pPr marL="45720" marR="0" indent="0" rtl="0">
              <a:buNone/>
            </a:pPr>
            <a:endParaRPr lang="fr-FR" sz="6000" baseline="30000" dirty="0">
              <a:solidFill>
                <a:srgbClr val="1D4E9A"/>
              </a:solidFill>
              <a:latin typeface="Barlow Medium" panose="00000600000000000000" pitchFamily="2" charset="0"/>
            </a:endParaRPr>
          </a:p>
          <a:p>
            <a:pPr marL="45720" marR="0" indent="0" rtl="0">
              <a:buNone/>
            </a:pPr>
            <a:r>
              <a:rPr lang="fr-FR" sz="6000" b="0" i="0" u="none" strike="noStrike" baseline="30000" dirty="0">
                <a:solidFill>
                  <a:srgbClr val="000000"/>
                </a:solidFill>
                <a:latin typeface="Barlow" panose="00000500000000000000" pitchFamily="2" charset="0"/>
              </a:rPr>
              <a:t>4.     Je porte en moi ce besoin d’amour,</a:t>
            </a:r>
          </a:p>
          <a:p>
            <a:pPr marL="45720" marR="0" indent="0" rtl="0">
              <a:buNone/>
            </a:pPr>
            <a:r>
              <a:rPr lang="fr-FR" sz="6000" b="0" i="0" u="none" strike="noStrike" baseline="30000" dirty="0">
                <a:solidFill>
                  <a:srgbClr val="000000"/>
                </a:solidFill>
                <a:latin typeface="Barlow" panose="00000500000000000000" pitchFamily="2" charset="0"/>
              </a:rPr>
              <a:t>        De me donner, de me livrer sans retour.</a:t>
            </a:r>
            <a:endParaRPr lang="fr-FR" sz="6000" b="0" i="0" u="none" strike="noStrike" baseline="30000" dirty="0">
              <a:solidFill>
                <a:srgbClr val="1D4E9A"/>
              </a:solidFill>
              <a:latin typeface="Barlow Medium" panose="000006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862158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79C9A81-8608-9F2B-BE34-F63F87D62C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3000" y="1564640"/>
            <a:ext cx="9872871" cy="4531360"/>
          </a:xfrm>
        </p:spPr>
        <p:txBody>
          <a:bodyPr>
            <a:noAutofit/>
          </a:bodyPr>
          <a:lstStyle/>
          <a:p>
            <a:pPr marL="45720" marR="0" indent="0" rtl="0">
              <a:buNone/>
            </a:pPr>
            <a:r>
              <a:rPr lang="fr-FR" sz="6000" b="0" i="0" u="none" strike="noStrike" baseline="30000" dirty="0">
                <a:solidFill>
                  <a:srgbClr val="1D4E9A"/>
                </a:solidFill>
                <a:latin typeface="Barlow Medium" panose="00000600000000000000" pitchFamily="2" charset="0"/>
              </a:rPr>
              <a:t>Humblement, dans le silence de mon cœur,</a:t>
            </a:r>
          </a:p>
          <a:p>
            <a:pPr marL="45720" marR="0" indent="0" rtl="0">
              <a:buNone/>
            </a:pPr>
            <a:r>
              <a:rPr lang="fr-FR" sz="6000" b="0" i="0" u="none" strike="noStrike" baseline="30000" dirty="0">
                <a:solidFill>
                  <a:srgbClr val="1D4E9A"/>
                </a:solidFill>
                <a:latin typeface="Barlow Medium" panose="00000600000000000000" pitchFamily="2" charset="0"/>
              </a:rPr>
              <a:t>Je me donne à toi, mon Seigneur !</a:t>
            </a:r>
          </a:p>
          <a:p>
            <a:pPr marL="45720" marR="0" indent="0" rtl="0">
              <a:buNone/>
            </a:pPr>
            <a:endParaRPr lang="fr-FR" sz="6000" baseline="30000" dirty="0">
              <a:solidFill>
                <a:srgbClr val="1D4E9A"/>
              </a:solidFill>
              <a:latin typeface="Barlow Medium" panose="00000600000000000000" pitchFamily="2" charset="0"/>
            </a:endParaRPr>
          </a:p>
          <a:p>
            <a:pPr marL="45720" marR="0" indent="0" rtl="0">
              <a:buNone/>
            </a:pPr>
            <a:r>
              <a:rPr lang="fr-FR" sz="6000" b="0" i="0" u="none" strike="noStrike" baseline="30000" dirty="0">
                <a:solidFill>
                  <a:srgbClr val="000000"/>
                </a:solidFill>
                <a:latin typeface="Barlow" panose="00000500000000000000" pitchFamily="2" charset="0"/>
              </a:rPr>
              <a:t>5.     Vierge Marie, garde mon chemin</a:t>
            </a:r>
          </a:p>
          <a:p>
            <a:pPr marL="45720" marR="0" indent="0" rtl="0">
              <a:buNone/>
            </a:pPr>
            <a:r>
              <a:rPr lang="fr-FR" sz="6000" b="0" i="0" u="none" strike="noStrike" baseline="30000" dirty="0">
                <a:solidFill>
                  <a:srgbClr val="000000"/>
                </a:solidFill>
                <a:latin typeface="Barlow" panose="00000500000000000000" pitchFamily="2" charset="0"/>
              </a:rPr>
              <a:t>        Dans l’abandon, la confiance de l’amour.</a:t>
            </a:r>
            <a:endParaRPr lang="fr-FR" sz="6000" b="0" i="0" u="none" strike="noStrike" baseline="30000" dirty="0">
              <a:solidFill>
                <a:srgbClr val="1D4E9A"/>
              </a:solidFill>
              <a:latin typeface="Barlow Medium" panose="000006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6774236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EACFDC2-3859-5A8B-5CB1-FFB58721A8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6000" b="1" i="1" u="none" strike="noStrike" baseline="30000" dirty="0">
                <a:solidFill>
                  <a:srgbClr val="0070C0"/>
                </a:solidFill>
                <a:latin typeface="Libre Baskerville" panose="02000000000000000000" pitchFamily="2" charset="0"/>
              </a:rPr>
              <a:t>Parole de Dieu (1S 16, 1b 6-7, 10-13a)</a:t>
            </a:r>
            <a:endParaRPr lang="fr-FR" sz="6000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4D2FA13-AC4D-BBB5-5904-32AE078A13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3000" y="1615440"/>
            <a:ext cx="10419080" cy="4846320"/>
          </a:xfrm>
        </p:spPr>
        <p:txBody>
          <a:bodyPr>
            <a:noAutofit/>
          </a:bodyPr>
          <a:lstStyle/>
          <a:p>
            <a:pPr marL="45720" marR="0" indent="0" algn="l" rtl="0">
              <a:lnSpc>
                <a:spcPct val="150000"/>
              </a:lnSpc>
              <a:buNone/>
            </a:pPr>
            <a:r>
              <a:rPr lang="fr-FR" sz="3500" b="0" i="0" u="none" strike="noStrike" baseline="30000" dirty="0">
                <a:solidFill>
                  <a:srgbClr val="000000"/>
                </a:solidFill>
                <a:latin typeface="Barlow" panose="00000500000000000000" pitchFamily="2" charset="0"/>
              </a:rPr>
              <a:t>En ces jours-là, le Seigneur dit à Samuel : « Prends une corne que tu rempliras d’huile, et pars ! Je t’envoie auprès de Jessé de Bethléem, car j’ai vu parmi ses fils mon roi. » Lorsqu’ils arrivèrent et que Samuel aperçut </a:t>
            </a:r>
            <a:r>
              <a:rPr lang="fr-FR" sz="3500" b="0" i="0" u="none" strike="noStrike" baseline="30000" dirty="0" err="1">
                <a:solidFill>
                  <a:srgbClr val="000000"/>
                </a:solidFill>
                <a:latin typeface="Barlow" panose="00000500000000000000" pitchFamily="2" charset="0"/>
              </a:rPr>
              <a:t>Éliab</a:t>
            </a:r>
            <a:r>
              <a:rPr lang="fr-FR" sz="3500" b="0" i="0" u="none" strike="noStrike" baseline="30000" dirty="0">
                <a:solidFill>
                  <a:srgbClr val="000000"/>
                </a:solidFill>
                <a:latin typeface="Barlow" panose="00000500000000000000" pitchFamily="2" charset="0"/>
              </a:rPr>
              <a:t>, il se dit : « Sûrement, c’est lui le messie, lui qui recevra l’onction du Seigneur ! » Mais le Seigneur dit à Samuel : « Ne considère pas son apparence ni sa haute taille, car je l’ai écarté. Dieu ne regarde pas comme les hommes : les hommes regardent l’apparence, mais le Seigneur regarde le cœur. »</a:t>
            </a:r>
            <a:endParaRPr lang="fr-FR" sz="3500" dirty="0"/>
          </a:p>
        </p:txBody>
      </p:sp>
      <p:sp>
        <p:nvSpPr>
          <p:cNvPr id="4" name="Flèche : droite 3">
            <a:extLst>
              <a:ext uri="{FF2B5EF4-FFF2-40B4-BE49-F238E27FC236}">
                <a16:creationId xmlns:a16="http://schemas.microsoft.com/office/drawing/2014/main" id="{31F19639-C7DC-4B1A-32D8-296D1435BA3D}"/>
              </a:ext>
            </a:extLst>
          </p:cNvPr>
          <p:cNvSpPr/>
          <p:nvPr/>
        </p:nvSpPr>
        <p:spPr>
          <a:xfrm>
            <a:off x="11226800" y="6055360"/>
            <a:ext cx="487680" cy="406400"/>
          </a:xfrm>
          <a:prstGeom prst="rightArrow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8557742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918FDBC-A663-C0B4-74E0-4997F11C4C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3000" y="904240"/>
            <a:ext cx="9872871" cy="5191760"/>
          </a:xfrm>
        </p:spPr>
        <p:txBody>
          <a:bodyPr>
            <a:normAutofit/>
          </a:bodyPr>
          <a:lstStyle/>
          <a:p>
            <a:pPr marL="45720" indent="0">
              <a:lnSpc>
                <a:spcPct val="150000"/>
              </a:lnSpc>
              <a:buNone/>
            </a:pPr>
            <a:r>
              <a:rPr lang="fr-FR" sz="3500" b="0" i="0" u="none" strike="noStrike" baseline="30000" dirty="0">
                <a:solidFill>
                  <a:srgbClr val="000000"/>
                </a:solidFill>
                <a:latin typeface="Barlow" panose="00000500000000000000" pitchFamily="2" charset="0"/>
              </a:rPr>
              <a:t>Jessé présenta ainsi à Samuel ses sept fils, et Samuel lui dit : « Le Seigneur n’a choisi aucun de ceux-là. » Alors Samuel dit à Jessé : « N’as-tu pas d’autres garçons ? » Jessé répondit : « Il reste encore le plus jeune, il est en train de garder le troupeau. » Alors Samuel dit à Jessé : « Envoie-le chercher : nous ne nous mettrons pas à table tant qu’il ne sera pas arrivé. » Jessé le fit donc venir : le garçon était roux, il avait de beaux yeux, il était beau. Le Seigneur dit alors : « Lève-toi, donne-lui l’onction : c’est lui ! » Samuel prit la corne pleine d’huile, et lui donna l’onction au milieu de ses frères. L’Esprit du Seigneur s’empara de David à partir de ce jour-là.</a:t>
            </a:r>
          </a:p>
        </p:txBody>
      </p:sp>
    </p:spTree>
    <p:extLst>
      <p:ext uri="{BB962C8B-B14F-4D97-AF65-F5344CB8AC3E}">
        <p14:creationId xmlns:p14="http://schemas.microsoft.com/office/powerpoint/2010/main" val="109836482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contenu 2">
            <a:extLst>
              <a:ext uri="{FF2B5EF4-FFF2-40B4-BE49-F238E27FC236}">
                <a16:creationId xmlns:a16="http://schemas.microsoft.com/office/drawing/2014/main" id="{FDD4F08C-20D1-57F9-5347-53C9B9310EAA}"/>
              </a:ext>
            </a:extLst>
          </p:cNvPr>
          <p:cNvSpPr txBox="1">
            <a:spLocks/>
          </p:cNvSpPr>
          <p:nvPr/>
        </p:nvSpPr>
        <p:spPr>
          <a:xfrm>
            <a:off x="949961" y="1930400"/>
            <a:ext cx="4465320" cy="43789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182880" algn="l" defTabSz="914400" rtl="0" eaLnBrk="1" latinLnBrk="0" hangingPunct="1">
              <a:lnSpc>
                <a:spcPct val="90000"/>
              </a:lnSpc>
              <a:spcBef>
                <a:spcPts val="1400"/>
              </a:spcBef>
              <a:buClr>
                <a:schemeClr val="accent1"/>
              </a:buClr>
              <a:buSzPct val="80000"/>
              <a:buFont typeface="Corbel" pitchFamily="34" charset="0"/>
              <a:buChar char="•"/>
              <a:defRPr sz="2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20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8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" indent="0">
              <a:buFont typeface="Corbel" pitchFamily="34" charset="0"/>
              <a:buNone/>
            </a:pPr>
            <a:r>
              <a:rPr lang="fr-FR" sz="4800" baseline="30000" dirty="0">
                <a:solidFill>
                  <a:srgbClr val="000000"/>
                </a:solidFill>
                <a:latin typeface="ADayWithoutSunText-Regular"/>
              </a:rPr>
              <a:t>Dans un premier tour, chacun relève le mot, </a:t>
            </a:r>
            <a:r>
              <a:rPr lang="fr-FR" sz="4800" b="1" baseline="30000" dirty="0">
                <a:solidFill>
                  <a:srgbClr val="EC8A1F"/>
                </a:solidFill>
                <a:latin typeface="ADayWithoutSunText-Bold"/>
              </a:rPr>
              <a:t>l’expression qui le touche, le rejoint, l'interpelle</a:t>
            </a:r>
            <a:r>
              <a:rPr lang="fr-FR" sz="4800" baseline="30000" dirty="0">
                <a:solidFill>
                  <a:srgbClr val="000000"/>
                </a:solidFill>
                <a:latin typeface="ADayWithoutSunText-Regular"/>
              </a:rPr>
              <a:t>. Nous nous écoutons en silence, sans réagir, sans même intervenir. </a:t>
            </a:r>
          </a:p>
          <a:p>
            <a:pPr marL="45720" indent="0">
              <a:buFont typeface="Corbel" pitchFamily="34" charset="0"/>
              <a:buNone/>
            </a:pPr>
            <a:endParaRPr lang="fr-FR" sz="5400" dirty="0"/>
          </a:p>
        </p:txBody>
      </p:sp>
      <p:sp>
        <p:nvSpPr>
          <p:cNvPr id="5" name="Espace réservé du contenu 2">
            <a:extLst>
              <a:ext uri="{FF2B5EF4-FFF2-40B4-BE49-F238E27FC236}">
                <a16:creationId xmlns:a16="http://schemas.microsoft.com/office/drawing/2014/main" id="{B70321F0-D123-7C18-E8AD-88079FDCF877}"/>
              </a:ext>
            </a:extLst>
          </p:cNvPr>
          <p:cNvSpPr txBox="1">
            <a:spLocks/>
          </p:cNvSpPr>
          <p:nvPr/>
        </p:nvSpPr>
        <p:spPr>
          <a:xfrm>
            <a:off x="6608511" y="1889303"/>
            <a:ext cx="4465320" cy="43789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182880" algn="l" defTabSz="914400" rtl="0" eaLnBrk="1" latinLnBrk="0" hangingPunct="1">
              <a:lnSpc>
                <a:spcPct val="90000"/>
              </a:lnSpc>
              <a:spcBef>
                <a:spcPts val="1400"/>
              </a:spcBef>
              <a:buClr>
                <a:schemeClr val="accent1"/>
              </a:buClr>
              <a:buSzPct val="80000"/>
              <a:buFont typeface="Corbel" pitchFamily="34" charset="0"/>
              <a:buChar char="•"/>
              <a:defRPr sz="2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20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8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" indent="0">
              <a:buFont typeface="Corbel" pitchFamily="34" charset="0"/>
              <a:buNone/>
            </a:pPr>
            <a:r>
              <a:rPr lang="fr-FR" sz="4800" baseline="30000" dirty="0">
                <a:solidFill>
                  <a:srgbClr val="000000"/>
                </a:solidFill>
                <a:latin typeface="ADayWithoutSunText-Regular"/>
              </a:rPr>
              <a:t>Puis dans un second tour, chacun redit </a:t>
            </a:r>
            <a:r>
              <a:rPr lang="fr-FR" sz="4800" b="1" baseline="30000" dirty="0">
                <a:solidFill>
                  <a:schemeClr val="accent4"/>
                </a:solidFill>
                <a:latin typeface="ADayWithoutSunText-Regular"/>
              </a:rPr>
              <a:t>le mot ou l’expression choisie et pourquoi il a été touché, ce que cela lui rappelle, ou lui suggère</a:t>
            </a:r>
            <a:r>
              <a:rPr lang="fr-FR" sz="4800" baseline="30000" dirty="0">
                <a:solidFill>
                  <a:srgbClr val="000000"/>
                </a:solidFill>
                <a:latin typeface="ADayWithoutSunText-Regular"/>
              </a:rPr>
              <a:t>. Là encore, nous écoutons chacun dans le respect total. </a:t>
            </a:r>
          </a:p>
        </p:txBody>
      </p:sp>
      <p:sp>
        <p:nvSpPr>
          <p:cNvPr id="6" name="Espace réservé du contenu 2">
            <a:extLst>
              <a:ext uri="{FF2B5EF4-FFF2-40B4-BE49-F238E27FC236}">
                <a16:creationId xmlns:a16="http://schemas.microsoft.com/office/drawing/2014/main" id="{15F695A2-061B-42C8-45A3-445E020EF45C}"/>
              </a:ext>
            </a:extLst>
          </p:cNvPr>
          <p:cNvSpPr txBox="1">
            <a:spLocks/>
          </p:cNvSpPr>
          <p:nvPr/>
        </p:nvSpPr>
        <p:spPr>
          <a:xfrm>
            <a:off x="2392681" y="955040"/>
            <a:ext cx="1590039" cy="14528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182880" algn="l" defTabSz="914400" rtl="0" eaLnBrk="1" latinLnBrk="0" hangingPunct="1">
              <a:lnSpc>
                <a:spcPct val="90000"/>
              </a:lnSpc>
              <a:spcBef>
                <a:spcPts val="1400"/>
              </a:spcBef>
              <a:buClr>
                <a:schemeClr val="accent1"/>
              </a:buClr>
              <a:buSzPct val="80000"/>
              <a:buFont typeface="Corbel" pitchFamily="34" charset="0"/>
              <a:buChar char="•"/>
              <a:defRPr sz="2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20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8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" indent="0">
              <a:buFont typeface="Corbel" pitchFamily="34" charset="0"/>
              <a:buNone/>
            </a:pPr>
            <a:r>
              <a:rPr lang="fr-FR" sz="7200" b="1" baseline="30000" dirty="0">
                <a:solidFill>
                  <a:schemeClr val="accent4"/>
                </a:solidFill>
                <a:latin typeface="ADayWithoutSunText-Regular"/>
              </a:rPr>
              <a:t>1</a:t>
            </a:r>
            <a:endParaRPr lang="fr-FR" sz="8000" b="1" dirty="0">
              <a:solidFill>
                <a:schemeClr val="accent4"/>
              </a:solidFill>
            </a:endParaRPr>
          </a:p>
        </p:txBody>
      </p:sp>
      <p:sp>
        <p:nvSpPr>
          <p:cNvPr id="7" name="Espace réservé du contenu 2">
            <a:extLst>
              <a:ext uri="{FF2B5EF4-FFF2-40B4-BE49-F238E27FC236}">
                <a16:creationId xmlns:a16="http://schemas.microsoft.com/office/drawing/2014/main" id="{5E7475E8-6231-A6C3-5CD4-7B4F583DA904}"/>
              </a:ext>
            </a:extLst>
          </p:cNvPr>
          <p:cNvSpPr txBox="1">
            <a:spLocks/>
          </p:cNvSpPr>
          <p:nvPr/>
        </p:nvSpPr>
        <p:spPr>
          <a:xfrm>
            <a:off x="8691881" y="955040"/>
            <a:ext cx="1590039" cy="14528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182880" algn="l" defTabSz="914400" rtl="0" eaLnBrk="1" latinLnBrk="0" hangingPunct="1">
              <a:lnSpc>
                <a:spcPct val="90000"/>
              </a:lnSpc>
              <a:spcBef>
                <a:spcPts val="1400"/>
              </a:spcBef>
              <a:buClr>
                <a:schemeClr val="accent1"/>
              </a:buClr>
              <a:buSzPct val="80000"/>
              <a:buFont typeface="Corbel" pitchFamily="34" charset="0"/>
              <a:buChar char="•"/>
              <a:defRPr sz="2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20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8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" indent="0">
              <a:buFont typeface="Corbel" pitchFamily="34" charset="0"/>
              <a:buNone/>
            </a:pPr>
            <a:r>
              <a:rPr lang="fr-FR" sz="7200" b="1" baseline="30000" dirty="0">
                <a:solidFill>
                  <a:schemeClr val="accent4"/>
                </a:solidFill>
                <a:latin typeface="ADayWithoutSunText-Regular"/>
              </a:rPr>
              <a:t>2</a:t>
            </a:r>
            <a:endParaRPr lang="fr-FR" sz="8000" b="1" dirty="0">
              <a:solidFill>
                <a:schemeClr val="accent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0337573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67FE402-5C78-B960-68BF-EE37202022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>
                <a:solidFill>
                  <a:srgbClr val="FF0000"/>
                </a:solidFill>
              </a:rPr>
              <a:t>Vocabulaire : ministère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1368A9D-0912-237F-8061-6E80A0B1F1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3000" y="3078480"/>
            <a:ext cx="9872871" cy="301752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fr-FR" sz="6000" b="0" i="0" u="none" strike="noStrike" baseline="30000" dirty="0">
                <a:solidFill>
                  <a:srgbClr val="000000"/>
                </a:solidFill>
                <a:latin typeface="ADayWithoutSunText-Regular"/>
              </a:rPr>
              <a:t>Chacun après avoir lu ce texte peut dire ce qu’est un </a:t>
            </a:r>
            <a:r>
              <a:rPr lang="fr-FR" sz="6000" b="1" i="0" u="none" strike="noStrike" baseline="30000" dirty="0">
                <a:solidFill>
                  <a:srgbClr val="D8390F"/>
                </a:solidFill>
                <a:latin typeface="ADayWithoutSunText-Bold"/>
              </a:rPr>
              <a:t>ministère</a:t>
            </a:r>
            <a:r>
              <a:rPr lang="fr-FR" sz="6000" b="0" i="0" u="none" strike="noStrike" baseline="30000" dirty="0">
                <a:solidFill>
                  <a:srgbClr val="000000"/>
                </a:solidFill>
                <a:latin typeface="ADayWithoutSunText-Regular"/>
              </a:rPr>
              <a:t> avec ses propres mots. </a:t>
            </a:r>
          </a:p>
          <a:p>
            <a:pPr marL="45720" indent="0" algn="ctr">
              <a:buNone/>
            </a:pPr>
            <a:endParaRPr lang="fr-FR" sz="6600" dirty="0"/>
          </a:p>
        </p:txBody>
      </p:sp>
    </p:spTree>
    <p:extLst>
      <p:ext uri="{BB962C8B-B14F-4D97-AF65-F5344CB8AC3E}">
        <p14:creationId xmlns:p14="http://schemas.microsoft.com/office/powerpoint/2010/main" val="216532404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C279F71-8363-9BF7-760F-41F0917155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>
                <a:solidFill>
                  <a:srgbClr val="0070C0"/>
                </a:solidFill>
              </a:rPr>
              <a:t>Conversation dans l’Esprit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C6EA928-C647-2363-1EBA-E17A10E10D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3000" y="1965961"/>
            <a:ext cx="9872871" cy="4130040"/>
          </a:xfrm>
        </p:spPr>
        <p:txBody>
          <a:bodyPr>
            <a:normAutofit/>
          </a:bodyPr>
          <a:lstStyle/>
          <a:p>
            <a:pPr marL="45720" indent="0">
              <a:buNone/>
            </a:pPr>
            <a:r>
              <a:rPr lang="fr-FR" sz="5400" u="none" strike="noStrike" baseline="30000" dirty="0">
                <a:solidFill>
                  <a:schemeClr val="tx1"/>
                </a:solidFill>
                <a:latin typeface="Libre Baskerville" panose="02000000000000000000" pitchFamily="2" charset="0"/>
              </a:rPr>
              <a:t>De quoi rêvons-nous pour notre paroisse ? De quoi rêve Dieu pour notre paroisse ? </a:t>
            </a:r>
          </a:p>
          <a:p>
            <a:pPr marL="45720" indent="0">
              <a:buNone/>
            </a:pPr>
            <a:r>
              <a:rPr lang="fr-FR" sz="5400" u="none" strike="noStrike" baseline="30000" dirty="0">
                <a:solidFill>
                  <a:schemeClr val="tx1"/>
                </a:solidFill>
                <a:latin typeface="Libre Baskerville" panose="02000000000000000000" pitchFamily="2" charset="0"/>
              </a:rPr>
              <a:t>Nommons les ministères dont notre paroisse a besoin</a:t>
            </a:r>
            <a:r>
              <a:rPr lang="fr-FR" sz="5400" baseline="30000" dirty="0">
                <a:solidFill>
                  <a:schemeClr val="tx1"/>
                </a:solidFill>
                <a:latin typeface="Libre Baskerville" panose="02000000000000000000" pitchFamily="2" charset="0"/>
              </a:rPr>
              <a:t>.</a:t>
            </a:r>
          </a:p>
          <a:p>
            <a:pPr marL="45720" indent="0">
              <a:buNone/>
            </a:pPr>
            <a:endParaRPr lang="fr-FR" sz="5400" baseline="30000" dirty="0">
              <a:solidFill>
                <a:schemeClr val="tx1"/>
              </a:solidFill>
              <a:latin typeface="Libre Baskerville" panose="02000000000000000000" pitchFamily="2" charset="0"/>
            </a:endParaRPr>
          </a:p>
          <a:p>
            <a:pPr marL="45720" indent="0">
              <a:buNone/>
            </a:pPr>
            <a:r>
              <a:rPr lang="fr-FR" sz="5400" b="1" baseline="30000" dirty="0">
                <a:solidFill>
                  <a:schemeClr val="tx1"/>
                </a:solidFill>
                <a:latin typeface="Libre Baskerville" panose="02000000000000000000" pitchFamily="2" charset="0"/>
              </a:rPr>
              <a:t>3ème tour </a:t>
            </a:r>
            <a:r>
              <a:rPr lang="fr-FR" sz="5400" baseline="30000" dirty="0">
                <a:solidFill>
                  <a:schemeClr val="tx1"/>
                </a:solidFill>
                <a:latin typeface="Libre Baskerville" panose="02000000000000000000" pitchFamily="2" charset="0"/>
              </a:rPr>
              <a:t>: même question</a:t>
            </a:r>
          </a:p>
          <a:p>
            <a:pPr marL="45720" indent="0">
              <a:buNone/>
            </a:pPr>
            <a:endParaRPr lang="fr-FR" sz="5400" u="none" strike="noStrike" baseline="30000" dirty="0">
              <a:solidFill>
                <a:schemeClr val="tx1"/>
              </a:solidFill>
              <a:latin typeface="Libre Baskerville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874694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776C424-7F15-77A8-6EAA-18A47ABFE6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r-FR" sz="6000" b="1" i="1" u="none" strike="noStrike" baseline="30000" dirty="0">
                <a:solidFill>
                  <a:srgbClr val="0070C0"/>
                </a:solidFill>
                <a:latin typeface="Libre Baskerville" panose="02000000000000000000" pitchFamily="2" charset="0"/>
              </a:rPr>
              <a:t>Prière</a:t>
            </a:r>
            <a:endParaRPr lang="fr-FR" sz="6000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7072752-AED0-DD28-371C-3E859FF244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3000" y="1564640"/>
            <a:ext cx="9872871" cy="4531360"/>
          </a:xfrm>
        </p:spPr>
        <p:txBody>
          <a:bodyPr>
            <a:normAutofit lnSpcReduction="10000"/>
          </a:bodyPr>
          <a:lstStyle/>
          <a:p>
            <a:pPr marL="45720" marR="0" indent="0" algn="ctr" rtl="0">
              <a:buNone/>
            </a:pPr>
            <a:r>
              <a:rPr lang="fr-FR" sz="3200" b="0" i="1" u="none" strike="noStrike" baseline="30000" dirty="0">
                <a:solidFill>
                  <a:srgbClr val="1D4E9A"/>
                </a:solidFill>
                <a:latin typeface="Barlow" panose="00000500000000000000" pitchFamily="2" charset="0"/>
              </a:rPr>
              <a:t>Seigneur, celui qu'on avait oublié, auquel on n'avait même pas pensé, le plus petit, </a:t>
            </a:r>
          </a:p>
          <a:p>
            <a:pPr marL="45720" marR="0" indent="0" algn="ctr" rtl="0">
              <a:buNone/>
            </a:pPr>
            <a:r>
              <a:rPr lang="fr-FR" sz="3200" b="0" i="1" u="none" strike="noStrike" baseline="30000" dirty="0">
                <a:solidFill>
                  <a:srgbClr val="1D4E9A"/>
                </a:solidFill>
                <a:latin typeface="Barlow" panose="00000500000000000000" pitchFamily="2" charset="0"/>
              </a:rPr>
              <a:t>c'est celui-là que tu as choisi pour conduire ton peuple. </a:t>
            </a:r>
          </a:p>
          <a:p>
            <a:pPr marL="45720" marR="0" indent="0" algn="ctr" rtl="0">
              <a:buNone/>
            </a:pPr>
            <a:r>
              <a:rPr lang="fr-FR" sz="3200" b="0" i="1" u="none" strike="noStrike" baseline="30000" dirty="0">
                <a:solidFill>
                  <a:srgbClr val="1D4E9A"/>
                </a:solidFill>
                <a:latin typeface="Barlow" panose="00000500000000000000" pitchFamily="2" charset="0"/>
              </a:rPr>
              <a:t>Parce que toi, les plus petits, tu ne les oublies pas.</a:t>
            </a:r>
          </a:p>
          <a:p>
            <a:pPr marL="45720" marR="0" indent="0" algn="ctr" rtl="0">
              <a:buNone/>
            </a:pPr>
            <a:r>
              <a:rPr lang="fr-FR" sz="3200" b="0" i="1" u="none" strike="noStrike" baseline="30000" dirty="0">
                <a:solidFill>
                  <a:srgbClr val="1D4E9A"/>
                </a:solidFill>
                <a:latin typeface="Barlow" panose="00000500000000000000" pitchFamily="2" charset="0"/>
              </a:rPr>
              <a:t>Et tu as un faible pour les bergers. "Le Seigneur est ton gardien", nous rappelle le psaume.</a:t>
            </a:r>
          </a:p>
          <a:p>
            <a:pPr marL="45720" marR="0" indent="0" algn="ctr" rtl="0">
              <a:buNone/>
            </a:pPr>
            <a:r>
              <a:rPr lang="fr-FR" sz="3200" b="0" i="1" u="none" strike="noStrike" baseline="30000" dirty="0">
                <a:solidFill>
                  <a:srgbClr val="1D4E9A"/>
                </a:solidFill>
                <a:latin typeface="Barlow" panose="00000500000000000000" pitchFamily="2" charset="0"/>
              </a:rPr>
              <a:t>Que fait le gardien ? Il ne dort ni ne sommeille. Il prend soin de son troupeau. </a:t>
            </a:r>
          </a:p>
          <a:p>
            <a:pPr marL="45720" marR="0" indent="0" algn="ctr" rtl="0">
              <a:buNone/>
            </a:pPr>
            <a:r>
              <a:rPr lang="fr-FR" sz="3200" b="0" i="1" u="none" strike="noStrike" baseline="30000" dirty="0">
                <a:solidFill>
                  <a:srgbClr val="1D4E9A"/>
                </a:solidFill>
                <a:latin typeface="Barlow" panose="00000500000000000000" pitchFamily="2" charset="0"/>
              </a:rPr>
              <a:t>Il le protège, il le nourrit, il le guide. Il le sert. Tu nous montres là la vraie tâche du roi.</a:t>
            </a:r>
          </a:p>
          <a:p>
            <a:pPr marL="45720" marR="0" indent="0" algn="ctr" rtl="0">
              <a:buNone/>
            </a:pPr>
            <a:r>
              <a:rPr lang="fr-FR" sz="3200" b="0" i="1" u="none" strike="noStrike" baseline="30000" dirty="0">
                <a:solidFill>
                  <a:srgbClr val="1D4E9A"/>
                </a:solidFill>
                <a:latin typeface="Barlow" panose="00000500000000000000" pitchFamily="2" charset="0"/>
              </a:rPr>
              <a:t>"Donne-lui l'onction, c'est lui."</a:t>
            </a:r>
          </a:p>
          <a:p>
            <a:pPr marL="45720" marR="0" indent="0" algn="ctr" rtl="0">
              <a:buNone/>
            </a:pPr>
            <a:r>
              <a:rPr lang="fr-FR" sz="3200" b="0" i="1" u="none" strike="noStrike" baseline="30000" dirty="0">
                <a:solidFill>
                  <a:srgbClr val="1D4E9A"/>
                </a:solidFill>
                <a:latin typeface="Barlow" panose="00000500000000000000" pitchFamily="2" charset="0"/>
              </a:rPr>
              <a:t>Comme tu diras de Jésus : "Celui-ci est mon fils bien-aimé.«  Il n'est pas venu pour être servi mais pour servir.</a:t>
            </a:r>
          </a:p>
          <a:p>
            <a:pPr marL="45720" marR="0" indent="0" algn="ctr" rtl="0">
              <a:buNone/>
            </a:pPr>
            <a:r>
              <a:rPr lang="fr-FR" sz="3200" b="0" i="1" u="none" strike="noStrike" baseline="30000" dirty="0">
                <a:solidFill>
                  <a:srgbClr val="1D4E9A"/>
                </a:solidFill>
                <a:latin typeface="Barlow" panose="00000500000000000000" pitchFamily="2" charset="0"/>
              </a:rPr>
              <a:t>Apprends-moi à servir, comme un berger, comme un roi.</a:t>
            </a:r>
          </a:p>
        </p:txBody>
      </p:sp>
    </p:spTree>
    <p:extLst>
      <p:ext uri="{BB962C8B-B14F-4D97-AF65-F5344CB8AC3E}">
        <p14:creationId xmlns:p14="http://schemas.microsoft.com/office/powerpoint/2010/main" val="406617260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1E11070-0296-398D-77E1-6340313798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fr-FR" sz="16600" i="1" dirty="0">
                <a:solidFill>
                  <a:schemeClr val="accent2">
                    <a:lumMod val="75000"/>
                  </a:schemeClr>
                </a:solidFill>
                <a:latin typeface="+mj-lt"/>
              </a:rPr>
              <a:t>Merci</a:t>
            </a:r>
          </a:p>
        </p:txBody>
      </p:sp>
    </p:spTree>
    <p:extLst>
      <p:ext uri="{BB962C8B-B14F-4D97-AF65-F5344CB8AC3E}">
        <p14:creationId xmlns:p14="http://schemas.microsoft.com/office/powerpoint/2010/main" val="21302475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2667D73-00D5-F13E-FF3D-3E5DEC6156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7000" b="1" i="1" u="none" strike="noStrike" baseline="30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 vous ai choisis</a:t>
            </a:r>
            <a:endParaRPr lang="fr-FR" sz="70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33E0B49-7FEA-CFCD-2B4A-42CE6AB92E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3000" y="5608320"/>
            <a:ext cx="9872871" cy="487680"/>
          </a:xfrm>
        </p:spPr>
        <p:txBody>
          <a:bodyPr/>
          <a:lstStyle/>
          <a:p>
            <a:pPr marL="45720" indent="0" algn="ctr">
              <a:buNone/>
            </a:pPr>
            <a:r>
              <a:rPr lang="fr-FR" dirty="0">
                <a:solidFill>
                  <a:schemeClr val="tx1"/>
                </a:solidFill>
              </a:rPr>
              <a:t>Pour retrouver le lien vers la musique, flashez le code</a:t>
            </a:r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50B2FEBC-7E3B-B1B7-285F-077BC48F756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74390" y="1516893"/>
            <a:ext cx="3860340" cy="38242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42907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606AF41-6B42-697F-E9A5-06FDB500A2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245360"/>
            <a:ext cx="10515600" cy="3931602"/>
          </a:xfrm>
        </p:spPr>
        <p:txBody>
          <a:bodyPr>
            <a:normAutofit/>
          </a:bodyPr>
          <a:lstStyle/>
          <a:p>
            <a:pPr marL="0" marR="0" indent="0" rtl="0">
              <a:buNone/>
            </a:pPr>
            <a:r>
              <a:rPr lang="fr-FR" sz="6000" b="0" i="0" u="none" strike="noStrike" baseline="30000" dirty="0">
                <a:solidFill>
                  <a:srgbClr val="000000"/>
                </a:solidFill>
                <a:latin typeface="Aptos" panose="020B0004020202020204" pitchFamily="34" charset="0"/>
              </a:rPr>
              <a:t>1. Je vous ai choisis, je vous ai établis ;</a:t>
            </a:r>
          </a:p>
          <a:p>
            <a:pPr marL="0" marR="0" indent="0" rtl="0">
              <a:buNone/>
            </a:pPr>
            <a:r>
              <a:rPr lang="fr-FR" sz="6000" b="0" i="0" u="none" strike="noStrike" baseline="30000" dirty="0">
                <a:solidFill>
                  <a:srgbClr val="000000"/>
                </a:solidFill>
                <a:latin typeface="Aptos" panose="020B0004020202020204" pitchFamily="34" charset="0"/>
              </a:rPr>
              <a:t>Pour que vous alliez et viviez de ma vie.</a:t>
            </a:r>
          </a:p>
          <a:p>
            <a:pPr marL="0" marR="0" indent="0" rtl="0">
              <a:buNone/>
            </a:pPr>
            <a:r>
              <a:rPr lang="fr-FR" sz="6000" b="0" i="0" u="none" strike="noStrike" baseline="30000" dirty="0">
                <a:solidFill>
                  <a:srgbClr val="000000"/>
                </a:solidFill>
                <a:latin typeface="Aptos" panose="020B0004020202020204" pitchFamily="34" charset="0"/>
              </a:rPr>
              <a:t>Demeurez en moi, vous porterez du fruit ;</a:t>
            </a:r>
          </a:p>
          <a:p>
            <a:pPr marL="0" marR="0" indent="0" rtl="0">
              <a:buNone/>
            </a:pPr>
            <a:r>
              <a:rPr lang="fr-FR" sz="6000" b="0" i="0" u="none" strike="noStrike" baseline="30000" dirty="0">
                <a:solidFill>
                  <a:srgbClr val="000000"/>
                </a:solidFill>
                <a:latin typeface="Aptos" panose="020B0004020202020204" pitchFamily="34" charset="0"/>
              </a:rPr>
              <a:t>Je fais de vous mes frères et mes amis.</a:t>
            </a:r>
          </a:p>
        </p:txBody>
      </p:sp>
    </p:spTree>
    <p:extLst>
      <p:ext uri="{BB962C8B-B14F-4D97-AF65-F5344CB8AC3E}">
        <p14:creationId xmlns:p14="http://schemas.microsoft.com/office/powerpoint/2010/main" val="9931754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606AF41-6B42-697F-E9A5-06FDB500A2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245360"/>
            <a:ext cx="10515600" cy="3931602"/>
          </a:xfrm>
        </p:spPr>
        <p:txBody>
          <a:bodyPr>
            <a:normAutofit/>
          </a:bodyPr>
          <a:lstStyle/>
          <a:p>
            <a:pPr marL="0" marR="0" indent="0" rtl="0">
              <a:buNone/>
            </a:pPr>
            <a:r>
              <a:rPr lang="fr-FR" sz="6000" b="0" i="0" u="none" strike="noStrike" baseline="30000" dirty="0">
                <a:solidFill>
                  <a:srgbClr val="000000"/>
                </a:solidFill>
                <a:latin typeface="Barlow" panose="00000500000000000000" pitchFamily="2" charset="0"/>
              </a:rPr>
              <a:t>2. Contemplez mes mains et mon cœur transpercés ;</a:t>
            </a:r>
          </a:p>
          <a:p>
            <a:pPr marL="0" marR="0" indent="0" rtl="0">
              <a:buNone/>
            </a:pPr>
            <a:r>
              <a:rPr lang="fr-FR" sz="6000" b="0" i="0" u="none" strike="noStrike" baseline="30000" dirty="0">
                <a:solidFill>
                  <a:srgbClr val="000000"/>
                </a:solidFill>
                <a:latin typeface="Barlow" panose="00000500000000000000" pitchFamily="2" charset="0"/>
              </a:rPr>
              <a:t>Accueillez la vie que l´Amour veut donner.</a:t>
            </a:r>
          </a:p>
          <a:p>
            <a:pPr marL="0" marR="0" indent="0" rtl="0">
              <a:buNone/>
            </a:pPr>
            <a:r>
              <a:rPr lang="fr-FR" sz="6000" b="0" i="0" u="none" strike="noStrike" baseline="30000" dirty="0">
                <a:solidFill>
                  <a:srgbClr val="000000"/>
                </a:solidFill>
                <a:latin typeface="Barlow" panose="00000500000000000000" pitchFamily="2" charset="0"/>
              </a:rPr>
              <a:t>Ayez foi en moi, je suis ressuscité,</a:t>
            </a:r>
          </a:p>
          <a:p>
            <a:pPr marL="0" marR="0" indent="0" rtl="0">
              <a:buNone/>
            </a:pPr>
            <a:r>
              <a:rPr lang="fr-FR" sz="6000" b="0" i="0" u="none" strike="noStrike" baseline="30000" dirty="0">
                <a:solidFill>
                  <a:srgbClr val="000000"/>
                </a:solidFill>
                <a:latin typeface="Barlow" panose="00000500000000000000" pitchFamily="2" charset="0"/>
              </a:rPr>
              <a:t>Et bientôt dans la gloire, vous me verrez.</a:t>
            </a:r>
          </a:p>
        </p:txBody>
      </p:sp>
    </p:spTree>
    <p:extLst>
      <p:ext uri="{BB962C8B-B14F-4D97-AF65-F5344CB8AC3E}">
        <p14:creationId xmlns:p14="http://schemas.microsoft.com/office/powerpoint/2010/main" val="28153890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606AF41-6B42-697F-E9A5-06FDB500A2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245360"/>
            <a:ext cx="10515600" cy="3931602"/>
          </a:xfrm>
        </p:spPr>
        <p:txBody>
          <a:bodyPr>
            <a:normAutofit/>
          </a:bodyPr>
          <a:lstStyle/>
          <a:p>
            <a:pPr marL="0" marR="0" indent="0" rtl="0">
              <a:buNone/>
            </a:pPr>
            <a:r>
              <a:rPr lang="fr-FR" sz="6000" b="0" i="0" u="none" strike="noStrike" baseline="30000" dirty="0">
                <a:solidFill>
                  <a:srgbClr val="000000"/>
                </a:solidFill>
                <a:latin typeface="Barlow" panose="00000500000000000000" pitchFamily="2" charset="0"/>
              </a:rPr>
              <a:t>3. Recevez l´Esprit de puissance et de paix ;</a:t>
            </a:r>
          </a:p>
          <a:p>
            <a:pPr marL="0" marR="0" indent="0" rtl="0">
              <a:buNone/>
            </a:pPr>
            <a:r>
              <a:rPr lang="fr-FR" sz="6000" b="0" i="0" u="none" strike="noStrike" baseline="30000" dirty="0">
                <a:solidFill>
                  <a:srgbClr val="000000"/>
                </a:solidFill>
                <a:latin typeface="Barlow" panose="00000500000000000000" pitchFamily="2" charset="0"/>
              </a:rPr>
              <a:t>Soyez mes témoins, pour vous j´ai tout donné.</a:t>
            </a:r>
          </a:p>
          <a:p>
            <a:pPr marL="0" marR="0" indent="0" rtl="0">
              <a:buNone/>
            </a:pPr>
            <a:r>
              <a:rPr lang="fr-FR" sz="6000" b="0" i="0" u="none" strike="noStrike" baseline="30000" dirty="0">
                <a:solidFill>
                  <a:srgbClr val="000000"/>
                </a:solidFill>
                <a:latin typeface="Barlow" panose="00000500000000000000" pitchFamily="2" charset="0"/>
              </a:rPr>
              <a:t>Perdez votre vie, livrez-vous sans compter ;</a:t>
            </a:r>
          </a:p>
          <a:p>
            <a:pPr marL="0" marR="0" indent="0" rtl="0">
              <a:buNone/>
            </a:pPr>
            <a:r>
              <a:rPr lang="fr-FR" sz="6000" b="0" i="0" u="none" strike="noStrike" baseline="30000" dirty="0">
                <a:solidFill>
                  <a:srgbClr val="000000"/>
                </a:solidFill>
                <a:latin typeface="Barlow" panose="00000500000000000000" pitchFamily="2" charset="0"/>
              </a:rPr>
              <a:t>Vous serez mes disciples, mes bien-aimés !</a:t>
            </a:r>
          </a:p>
        </p:txBody>
      </p:sp>
    </p:spTree>
    <p:extLst>
      <p:ext uri="{BB962C8B-B14F-4D97-AF65-F5344CB8AC3E}">
        <p14:creationId xmlns:p14="http://schemas.microsoft.com/office/powerpoint/2010/main" val="7905151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606AF41-6B42-697F-E9A5-06FDB500A2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245360"/>
            <a:ext cx="10515600" cy="3931602"/>
          </a:xfrm>
        </p:spPr>
        <p:txBody>
          <a:bodyPr>
            <a:normAutofit/>
          </a:bodyPr>
          <a:lstStyle/>
          <a:p>
            <a:pPr marL="0" marR="0" indent="0" rtl="0">
              <a:buNone/>
            </a:pPr>
            <a:r>
              <a:rPr lang="fr-FR" sz="6000" b="0" i="0" u="none" strike="noStrike" baseline="30000" dirty="0">
                <a:solidFill>
                  <a:srgbClr val="000000"/>
                </a:solidFill>
                <a:latin typeface="Barlow" panose="00000500000000000000" pitchFamily="2" charset="0"/>
              </a:rPr>
              <a:t>4. Consolez mon peuple ; je suis son berger.</a:t>
            </a:r>
          </a:p>
          <a:p>
            <a:pPr marL="0" marR="0" indent="0" rtl="0">
              <a:buNone/>
            </a:pPr>
            <a:r>
              <a:rPr lang="fr-FR" sz="6000" b="0" i="0" u="none" strike="noStrike" baseline="30000" dirty="0">
                <a:solidFill>
                  <a:srgbClr val="000000"/>
                </a:solidFill>
                <a:latin typeface="Barlow" panose="00000500000000000000" pitchFamily="2" charset="0"/>
              </a:rPr>
              <a:t>Donnez-lui la joie dont je vous ai comblés.</a:t>
            </a:r>
          </a:p>
          <a:p>
            <a:pPr marL="0" marR="0" indent="0" rtl="0">
              <a:buNone/>
            </a:pPr>
            <a:r>
              <a:rPr lang="fr-FR" sz="6000" b="0" i="0" u="none" strike="noStrike" baseline="30000" dirty="0">
                <a:solidFill>
                  <a:srgbClr val="000000"/>
                </a:solidFill>
                <a:latin typeface="Barlow" panose="00000500000000000000" pitchFamily="2" charset="0"/>
              </a:rPr>
              <a:t>Ayez pour vos frères la tendresse du Père,</a:t>
            </a:r>
          </a:p>
          <a:p>
            <a:pPr marL="0" marR="0" indent="0" rtl="0">
              <a:buNone/>
            </a:pPr>
            <a:r>
              <a:rPr lang="fr-FR" sz="6000" b="0" i="0" u="none" strike="noStrike" baseline="30000" dirty="0">
                <a:solidFill>
                  <a:srgbClr val="000000"/>
                </a:solidFill>
                <a:latin typeface="Barlow" panose="00000500000000000000" pitchFamily="2" charset="0"/>
              </a:rPr>
              <a:t>Demeurez près de moi, alors vous vivrez !</a:t>
            </a:r>
          </a:p>
        </p:txBody>
      </p:sp>
    </p:spTree>
    <p:extLst>
      <p:ext uri="{BB962C8B-B14F-4D97-AF65-F5344CB8AC3E}">
        <p14:creationId xmlns:p14="http://schemas.microsoft.com/office/powerpoint/2010/main" val="7388460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2667D73-00D5-F13E-FF3D-3E5DEC6156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sz="6000" b="1" i="1" u="none" strike="noStrike" baseline="30000" dirty="0">
                <a:solidFill>
                  <a:srgbClr val="0070C0"/>
                </a:solidFill>
                <a:latin typeface="Libre Baskerville" panose="02000000000000000000" pitchFamily="2" charset="0"/>
              </a:rPr>
              <a:t>Humblement, dans le silence de mon cœur</a:t>
            </a:r>
            <a:endParaRPr lang="fr-FR" sz="13800" b="1" dirty="0">
              <a:solidFill>
                <a:srgbClr val="0070C0"/>
              </a:solidFill>
            </a:endParaRP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33E0B49-7FEA-CFCD-2B4A-42CE6AB92E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3000" y="5669280"/>
            <a:ext cx="9872871" cy="42672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fr-FR" dirty="0">
                <a:solidFill>
                  <a:schemeClr val="tx1"/>
                </a:solidFill>
              </a:rPr>
              <a:t>Pour retrouver le lien vers la musique, flashez le code</a:t>
            </a:r>
          </a:p>
          <a:p>
            <a:pPr marL="45720" indent="0" algn="ctr">
              <a:buNone/>
            </a:pPr>
            <a:endParaRPr lang="fr-FR" dirty="0"/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8BE2BD21-052A-1363-E60E-8C966BA7E10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7486" y="1607336"/>
            <a:ext cx="3585394" cy="36433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99878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79C9A81-8608-9F2B-BE34-F63F87D62C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3000" y="1564640"/>
            <a:ext cx="9872871" cy="4531360"/>
          </a:xfrm>
        </p:spPr>
        <p:txBody>
          <a:bodyPr>
            <a:noAutofit/>
          </a:bodyPr>
          <a:lstStyle/>
          <a:p>
            <a:pPr marL="45720" marR="0" indent="0" rtl="0">
              <a:buNone/>
            </a:pPr>
            <a:r>
              <a:rPr lang="fr-FR" sz="6000" b="0" i="0" u="none" strike="noStrike" baseline="30000" dirty="0">
                <a:solidFill>
                  <a:srgbClr val="1D4E9A"/>
                </a:solidFill>
                <a:latin typeface="Barlow Medium" panose="00000600000000000000" pitchFamily="2" charset="0"/>
              </a:rPr>
              <a:t>Humblement, dans le silence de mon cœur,</a:t>
            </a:r>
          </a:p>
          <a:p>
            <a:pPr marL="45720" marR="0" indent="0" rtl="0">
              <a:buNone/>
            </a:pPr>
            <a:r>
              <a:rPr lang="fr-FR" sz="6000" b="0" i="0" u="none" strike="noStrike" baseline="30000" dirty="0">
                <a:solidFill>
                  <a:srgbClr val="1D4E9A"/>
                </a:solidFill>
                <a:latin typeface="Barlow Medium" panose="00000600000000000000" pitchFamily="2" charset="0"/>
              </a:rPr>
              <a:t>Je me donne à toi, mon Seigneur !</a:t>
            </a:r>
          </a:p>
          <a:p>
            <a:pPr marL="45720" marR="0" indent="0" rtl="0">
              <a:buNone/>
            </a:pPr>
            <a:endParaRPr lang="fr-FR" sz="6000" baseline="30000" dirty="0">
              <a:solidFill>
                <a:srgbClr val="1D4E9A"/>
              </a:solidFill>
              <a:latin typeface="Barlow Medium" panose="00000600000000000000" pitchFamily="2" charset="0"/>
            </a:endParaRPr>
          </a:p>
          <a:p>
            <a:pPr marL="45720" marR="0" indent="0" rtl="0">
              <a:buNone/>
            </a:pPr>
            <a:r>
              <a:rPr lang="fr-FR" sz="6000" b="0" i="0" u="none" strike="noStrike" baseline="30000" dirty="0">
                <a:solidFill>
                  <a:srgbClr val="000000"/>
                </a:solidFill>
                <a:latin typeface="Barlow" panose="00000500000000000000" pitchFamily="2" charset="0"/>
              </a:rPr>
              <a:t>1.     Par ton amour, fais-moi demeurer</a:t>
            </a:r>
          </a:p>
          <a:p>
            <a:pPr marL="45720" marR="0" indent="0" rtl="0">
              <a:buNone/>
            </a:pPr>
            <a:r>
              <a:rPr lang="fr-FR" sz="6000" b="0" i="0" u="none" strike="noStrike" baseline="30000" dirty="0">
                <a:solidFill>
                  <a:srgbClr val="000000"/>
                </a:solidFill>
                <a:latin typeface="Barlow" panose="00000500000000000000" pitchFamily="2" charset="0"/>
              </a:rPr>
              <a:t>        Humble et petit devant toi.</a:t>
            </a:r>
          </a:p>
          <a:p>
            <a:pPr marL="45720" marR="0" indent="0" rtl="0">
              <a:buNone/>
            </a:pPr>
            <a:endParaRPr lang="fr-FR" sz="6000" b="0" i="0" u="none" strike="noStrike" baseline="30000" dirty="0">
              <a:solidFill>
                <a:srgbClr val="1D4E9A"/>
              </a:solidFill>
              <a:latin typeface="Barlow Medium" panose="000006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8391238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79C9A81-8608-9F2B-BE34-F63F87D62C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3000" y="1564640"/>
            <a:ext cx="9872871" cy="4531360"/>
          </a:xfrm>
        </p:spPr>
        <p:txBody>
          <a:bodyPr>
            <a:noAutofit/>
          </a:bodyPr>
          <a:lstStyle/>
          <a:p>
            <a:pPr marL="45720" marR="0" indent="0" rtl="0">
              <a:buNone/>
            </a:pPr>
            <a:r>
              <a:rPr lang="fr-FR" sz="6000" b="0" i="0" u="none" strike="noStrike" baseline="30000" dirty="0">
                <a:solidFill>
                  <a:srgbClr val="1D4E9A"/>
                </a:solidFill>
                <a:latin typeface="Barlow Medium" panose="00000600000000000000" pitchFamily="2" charset="0"/>
              </a:rPr>
              <a:t>Humblement, dans le silence de mon cœur,</a:t>
            </a:r>
          </a:p>
          <a:p>
            <a:pPr marL="45720" marR="0" indent="0" rtl="0">
              <a:buNone/>
            </a:pPr>
            <a:r>
              <a:rPr lang="fr-FR" sz="6000" b="0" i="0" u="none" strike="noStrike" baseline="30000" dirty="0">
                <a:solidFill>
                  <a:srgbClr val="1D4E9A"/>
                </a:solidFill>
                <a:latin typeface="Barlow Medium" panose="00000600000000000000" pitchFamily="2" charset="0"/>
              </a:rPr>
              <a:t>Je me donne à toi, mon Seigneur !</a:t>
            </a:r>
          </a:p>
          <a:p>
            <a:pPr marL="45720" marR="0" indent="0" rtl="0">
              <a:buNone/>
            </a:pPr>
            <a:endParaRPr lang="fr-FR" sz="6000" baseline="30000" dirty="0">
              <a:solidFill>
                <a:srgbClr val="1D4E9A"/>
              </a:solidFill>
              <a:latin typeface="Barlow Medium" panose="00000600000000000000" pitchFamily="2" charset="0"/>
            </a:endParaRPr>
          </a:p>
          <a:p>
            <a:pPr marL="45720" marR="0" indent="0" rtl="0">
              <a:buNone/>
            </a:pPr>
            <a:r>
              <a:rPr lang="fr-FR" sz="6000" b="0" i="0" u="none" strike="noStrike" baseline="30000" dirty="0">
                <a:solidFill>
                  <a:srgbClr val="000000"/>
                </a:solidFill>
                <a:latin typeface="Barlow" panose="00000500000000000000" pitchFamily="2" charset="0"/>
              </a:rPr>
              <a:t>2.     Enseigne-moi ta sagesse, ô Dieu,</a:t>
            </a:r>
          </a:p>
          <a:p>
            <a:pPr marL="45720" marR="0" indent="0" rtl="0">
              <a:buNone/>
            </a:pPr>
            <a:r>
              <a:rPr lang="fr-FR" sz="6000" b="0" i="0" u="none" strike="noStrike" baseline="30000" dirty="0">
                <a:solidFill>
                  <a:srgbClr val="000000"/>
                </a:solidFill>
                <a:latin typeface="Barlow" panose="00000500000000000000" pitchFamily="2" charset="0"/>
              </a:rPr>
              <a:t>        Viens habiter mon silence.</a:t>
            </a:r>
            <a:endParaRPr lang="fr-FR" sz="6000" b="0" i="0" u="none" strike="noStrike" baseline="30000" dirty="0">
              <a:solidFill>
                <a:srgbClr val="1D4E9A"/>
              </a:solidFill>
              <a:latin typeface="Barlow Medium" panose="000006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8990417"/>
      </p:ext>
    </p:extLst>
  </p:cSld>
  <p:clrMapOvr>
    <a:masterClrMapping/>
  </p:clrMapOvr>
</p:sld>
</file>

<file path=ppt/theme/theme1.xml><?xml version="1.0" encoding="utf-8"?>
<a:theme xmlns:a="http://schemas.openxmlformats.org/drawingml/2006/main" name="Base">
  <a:themeElements>
    <a:clrScheme name="Base">
      <a:dk1>
        <a:sysClr val="windowText" lastClr="000000"/>
      </a:dk1>
      <a:lt1>
        <a:sysClr val="window" lastClr="FFFFFF"/>
      </a:lt1>
      <a:dk2>
        <a:srgbClr val="505046"/>
      </a:dk2>
      <a:lt2>
        <a:srgbClr val="EEECE1"/>
      </a:lt2>
      <a:accent1>
        <a:srgbClr val="DF5327"/>
      </a:accent1>
      <a:accent2>
        <a:srgbClr val="FFBD47"/>
      </a:accent2>
      <a:accent3>
        <a:srgbClr val="B64926"/>
      </a:accent3>
      <a:accent4>
        <a:srgbClr val="FF8427"/>
      </a:accent4>
      <a:accent5>
        <a:srgbClr val="CC9900"/>
      </a:accent5>
      <a:accent6>
        <a:srgbClr val="B22600"/>
      </a:accent6>
      <a:hlink>
        <a:srgbClr val="CC9900"/>
      </a:hlink>
      <a:folHlink>
        <a:srgbClr val="666699"/>
      </a:folHlink>
    </a:clrScheme>
    <a:fontScheme name="Garamond-Trebuchet MS">
      <a:majorFont>
        <a:latin typeface="Garamond" panose="02020404030301010803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ase">
      <a:fillStyleLst>
        <a:solidFill>
          <a:schemeClr val="phClr"/>
        </a:solidFill>
        <a:solidFill>
          <a:schemeClr val="phClr">
            <a:tint val="63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446C221D-F63F-4DD8-B509-CFE168687BF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Base</Template>
  <TotalTime>436</TotalTime>
  <Words>933</Words>
  <Application>Microsoft Office PowerPoint</Application>
  <PresentationFormat>Grand écran</PresentationFormat>
  <Paragraphs>72</Paragraphs>
  <Slides>19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10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19</vt:i4>
      </vt:variant>
    </vt:vector>
  </HeadingPairs>
  <TitlesOfParts>
    <vt:vector size="30" baseType="lpstr">
      <vt:lpstr>ADayWithoutSunText-Bold</vt:lpstr>
      <vt:lpstr>ADayWithoutSunText-Regular</vt:lpstr>
      <vt:lpstr>Aptos</vt:lpstr>
      <vt:lpstr>Barlow</vt:lpstr>
      <vt:lpstr>Barlow Medium</vt:lpstr>
      <vt:lpstr>Corbel</vt:lpstr>
      <vt:lpstr>Garamond</vt:lpstr>
      <vt:lpstr>Libre Baskerville</vt:lpstr>
      <vt:lpstr>Times New Roman</vt:lpstr>
      <vt:lpstr>Trebuchet MS</vt:lpstr>
      <vt:lpstr>Base</vt:lpstr>
      <vt:lpstr>Deuxième  oasis</vt:lpstr>
      <vt:lpstr>Je vous ai choisis</vt:lpstr>
      <vt:lpstr>Présentation PowerPoint</vt:lpstr>
      <vt:lpstr>Présentation PowerPoint</vt:lpstr>
      <vt:lpstr>Présentation PowerPoint</vt:lpstr>
      <vt:lpstr>Présentation PowerPoint</vt:lpstr>
      <vt:lpstr>Humblement, dans le silence de mon cœur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Parole de Dieu (1S 16, 1b 6-7, 10-13a)</vt:lpstr>
      <vt:lpstr>Présentation PowerPoint</vt:lpstr>
      <vt:lpstr>Présentation PowerPoint</vt:lpstr>
      <vt:lpstr>Vocabulaire : ministère</vt:lpstr>
      <vt:lpstr>Conversation dans l’Esprit</vt:lpstr>
      <vt:lpstr>Prière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Les jeunes</dc:creator>
  <cp:lastModifiedBy>Madeleine GAILLARD</cp:lastModifiedBy>
  <cp:revision>12</cp:revision>
  <dcterms:created xsi:type="dcterms:W3CDTF">2026-02-10T08:22:50Z</dcterms:created>
  <dcterms:modified xsi:type="dcterms:W3CDTF">2026-02-10T20:32:58Z</dcterms:modified>
</cp:coreProperties>
</file>