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89" r:id="rId16"/>
    <p:sldId id="288" r:id="rId17"/>
    <p:sldId id="271" r:id="rId18"/>
    <p:sldId id="272"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93" d="100"/>
          <a:sy n="93" d="100"/>
        </p:scale>
        <p:origin x="54"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84BE13AE-DB88-4E4E-A5FE-A66BA8A096EA}" type="datetimeFigureOut">
              <a:rPr lang="fr-FR" smtClean="0"/>
              <a:t>10/02/2026</a:t>
            </a:fld>
            <a:endParaRPr lang="fr-FR"/>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926E67EB-D876-457A-AB4F-8923530520F3}"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676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4BE13AE-DB88-4E4E-A5FE-A66BA8A096EA}" type="datetimeFigureOut">
              <a:rPr lang="fr-FR" smtClean="0"/>
              <a:t>10/02/2026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263584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4BE13AE-DB88-4E4E-A5FE-A66BA8A096EA}" type="datetimeFigureOut">
              <a:rPr lang="fr-FR" smtClean="0"/>
              <a:t>10/02/2026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341538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4BE13AE-DB88-4E4E-A5FE-A66BA8A096EA}" type="datetimeFigureOut">
              <a:rPr lang="fr-FR" smtClean="0"/>
              <a:t>10/02/2026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3716517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4BE13AE-DB88-4E4E-A5FE-A66BA8A096EA}" type="datetimeFigureOut">
              <a:rPr lang="fr-FR" smtClean="0"/>
              <a:t>10/02/2026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26E67EB-D876-457A-AB4F-8923530520F3}"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09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4BE13AE-DB88-4E4E-A5FE-A66BA8A096EA}" type="datetimeFigureOut">
              <a:rPr lang="fr-FR" smtClean="0"/>
              <a:t>10/02/2026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3791120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4BE13AE-DB88-4E4E-A5FE-A66BA8A096EA}" type="datetimeFigureOut">
              <a:rPr lang="fr-FR" smtClean="0"/>
              <a:t>10/02/2026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1400263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4BE13AE-DB88-4E4E-A5FE-A66BA8A096EA}" type="datetimeFigureOut">
              <a:rPr lang="fr-FR" smtClean="0"/>
              <a:t>10/02/2026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661617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BE13AE-DB88-4E4E-A5FE-A66BA8A096EA}" type="datetimeFigureOut">
              <a:rPr lang="fr-FR" smtClean="0"/>
              <a:t>10/02/2026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3351701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4BE13AE-DB88-4E4E-A5FE-A66BA8A096EA}" type="datetimeFigureOut">
              <a:rPr lang="fr-FR" smtClean="0"/>
              <a:t>10/02/2026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1284630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4BE13AE-DB88-4E4E-A5FE-A66BA8A096EA}" type="datetimeFigureOut">
              <a:rPr lang="fr-FR" smtClean="0"/>
              <a:t>10/02/2026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26E67EB-D876-457A-AB4F-8923530520F3}" type="slidenum">
              <a:rPr lang="fr-FR" smtClean="0"/>
              <a:t>‹N°›</a:t>
            </a:fld>
            <a:endParaRPr lang="fr-FR"/>
          </a:p>
        </p:txBody>
      </p:sp>
    </p:spTree>
    <p:extLst>
      <p:ext uri="{BB962C8B-B14F-4D97-AF65-F5344CB8AC3E}">
        <p14:creationId xmlns:p14="http://schemas.microsoft.com/office/powerpoint/2010/main" val="3898794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84BE13AE-DB88-4E4E-A5FE-A66BA8A096EA}" type="datetimeFigureOut">
              <a:rPr lang="fr-FR" smtClean="0"/>
              <a:t>10/02/2026</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26E67EB-D876-457A-AB4F-8923530520F3}" type="slidenum">
              <a:rPr lang="fr-FR" smtClean="0"/>
              <a:t>‹N°›</a:t>
            </a:fld>
            <a:endParaRPr lang="fr-FR"/>
          </a:p>
        </p:txBody>
      </p:sp>
    </p:spTree>
    <p:extLst>
      <p:ext uri="{BB962C8B-B14F-4D97-AF65-F5344CB8AC3E}">
        <p14:creationId xmlns:p14="http://schemas.microsoft.com/office/powerpoint/2010/main" val="32937712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08044E9-FBF4-9A3C-EBD1-659956CC2553}"/>
              </a:ext>
            </a:extLst>
          </p:cNvPr>
          <p:cNvPicPr>
            <a:picLocks noChangeAspect="1"/>
          </p:cNvPicPr>
          <p:nvPr/>
        </p:nvPicPr>
        <p:blipFill>
          <a:blip r:embed="rId2" cstate="print">
            <a:extLst>
              <a:ext uri="{28A0092B-C50C-407E-A947-70E740481C1C}">
                <a14:useLocalDpi xmlns:a14="http://schemas.microsoft.com/office/drawing/2010/main" val="0"/>
              </a:ext>
            </a:extLst>
          </a:blip>
          <a:srcRect t="24318" b="12551"/>
          <a:stretch/>
        </p:blipFill>
        <p:spPr bwMode="auto">
          <a:xfrm>
            <a:off x="2575506" y="361339"/>
            <a:ext cx="7040987" cy="6135321"/>
          </a:xfrm>
          <a:prstGeom prst="rect">
            <a:avLst/>
          </a:prstGeom>
          <a:noFill/>
          <a:ln>
            <a:noFill/>
          </a:ln>
        </p:spPr>
      </p:pic>
      <p:sp>
        <p:nvSpPr>
          <p:cNvPr id="2" name="Titre 1">
            <a:extLst>
              <a:ext uri="{FF2B5EF4-FFF2-40B4-BE49-F238E27FC236}">
                <a16:creationId xmlns:a16="http://schemas.microsoft.com/office/drawing/2014/main" id="{78550F4B-46D4-2651-4FB6-2EE5E8041145}"/>
              </a:ext>
            </a:extLst>
          </p:cNvPr>
          <p:cNvSpPr>
            <a:spLocks noGrp="1"/>
          </p:cNvSpPr>
          <p:nvPr>
            <p:ph type="ctrTitle"/>
          </p:nvPr>
        </p:nvSpPr>
        <p:spPr>
          <a:xfrm>
            <a:off x="1003472" y="4279848"/>
            <a:ext cx="9966960" cy="2054302"/>
          </a:xfrm>
        </p:spPr>
        <p:txBody>
          <a:bodyPr>
            <a:noAutofit/>
          </a:bodyPr>
          <a:lstStyle/>
          <a:p>
            <a:pPr marR="0" rtl="0"/>
            <a:r>
              <a:rPr lang="fr-FR" sz="11000" b="1" i="1" u="none" strike="noStrike" cap="none" baseline="30000" dirty="0">
                <a:solidFill>
                  <a:schemeClr val="bg1"/>
                </a:solidFill>
                <a:effectLst/>
                <a:latin typeface="Libre Baskerville" panose="02000000000000000000" pitchFamily="2" charset="0"/>
              </a:rPr>
              <a:t>Première </a:t>
            </a:r>
            <a:br>
              <a:rPr lang="fr-FR" sz="11000" b="1" i="1" u="none" strike="noStrike" cap="none" baseline="30000" dirty="0">
                <a:solidFill>
                  <a:schemeClr val="bg1"/>
                </a:solidFill>
                <a:effectLst/>
                <a:latin typeface="Libre Baskerville" panose="02000000000000000000" pitchFamily="2" charset="0"/>
              </a:rPr>
            </a:br>
            <a:r>
              <a:rPr lang="fr-FR" sz="11000" b="1" i="1" u="none" strike="noStrike" cap="none" baseline="30000" dirty="0">
                <a:solidFill>
                  <a:schemeClr val="bg1"/>
                </a:solidFill>
                <a:effectLst/>
                <a:latin typeface="Libre Baskerville" panose="02000000000000000000" pitchFamily="2" charset="0"/>
              </a:rPr>
              <a:t>oasis</a:t>
            </a:r>
            <a:endParaRPr lang="fr-FR" sz="11000" cap="none" dirty="0">
              <a:solidFill>
                <a:schemeClr val="bg1"/>
              </a:solidFill>
              <a:effectLst/>
            </a:endParaRPr>
          </a:p>
        </p:txBody>
      </p:sp>
      <p:sp>
        <p:nvSpPr>
          <p:cNvPr id="6" name="Rectangle : coins arrondis 5">
            <a:extLst>
              <a:ext uri="{FF2B5EF4-FFF2-40B4-BE49-F238E27FC236}">
                <a16:creationId xmlns:a16="http://schemas.microsoft.com/office/drawing/2014/main" id="{003F3D20-03F6-80FF-6BE1-7626B62669D3}"/>
              </a:ext>
            </a:extLst>
          </p:cNvPr>
          <p:cNvSpPr/>
          <p:nvPr/>
        </p:nvSpPr>
        <p:spPr>
          <a:xfrm>
            <a:off x="2294647" y="5679952"/>
            <a:ext cx="7538720" cy="436132"/>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Sous-titre 2">
            <a:extLst>
              <a:ext uri="{FF2B5EF4-FFF2-40B4-BE49-F238E27FC236}">
                <a16:creationId xmlns:a16="http://schemas.microsoft.com/office/drawing/2014/main" id="{64EA1E05-FCCA-CDA5-4CFE-09026883E1D2}"/>
              </a:ext>
            </a:extLst>
          </p:cNvPr>
          <p:cNvSpPr>
            <a:spLocks noGrp="1"/>
          </p:cNvSpPr>
          <p:nvPr>
            <p:ph type="subTitle" idx="1"/>
          </p:nvPr>
        </p:nvSpPr>
        <p:spPr>
          <a:xfrm>
            <a:off x="1472756" y="5898018"/>
            <a:ext cx="9497676" cy="436132"/>
          </a:xfrm>
          <a:noFill/>
        </p:spPr>
        <p:txBody>
          <a:bodyPr anchor="ctr">
            <a:normAutofit fontScale="70000" lnSpcReduction="20000"/>
          </a:bodyPr>
          <a:lstStyle/>
          <a:p>
            <a:r>
              <a:rPr lang="fr-FR" sz="6000" b="0" i="1" u="none" strike="noStrike" baseline="30000" dirty="0">
                <a:solidFill>
                  <a:schemeClr val="bg1"/>
                </a:solidFill>
                <a:latin typeface="Libre Baskerville" panose="02000000000000000000" pitchFamily="2" charset="0"/>
              </a:rPr>
              <a:t>Reconnaître les talents et les charismes</a:t>
            </a:r>
          </a:p>
        </p:txBody>
      </p:sp>
    </p:spTree>
    <p:extLst>
      <p:ext uri="{BB962C8B-B14F-4D97-AF65-F5344CB8AC3E}">
        <p14:creationId xmlns:p14="http://schemas.microsoft.com/office/powerpoint/2010/main" val="3171523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667D73-00D5-F13E-FF3D-3E5DEC6156B6}"/>
              </a:ext>
            </a:extLst>
          </p:cNvPr>
          <p:cNvSpPr>
            <a:spLocks noGrp="1"/>
          </p:cNvSpPr>
          <p:nvPr>
            <p:ph type="title"/>
          </p:nvPr>
        </p:nvSpPr>
        <p:spPr/>
        <p:txBody>
          <a:bodyPr>
            <a:normAutofit/>
          </a:bodyPr>
          <a:lstStyle/>
          <a:p>
            <a:r>
              <a:rPr lang="fr-FR" sz="6000" b="1" i="1" u="none" strike="noStrike" baseline="30000" dirty="0">
                <a:solidFill>
                  <a:srgbClr val="0070C0"/>
                </a:solidFill>
                <a:latin typeface="Libre Baskerville" panose="02000000000000000000" pitchFamily="2" charset="0"/>
              </a:rPr>
              <a:t>Esprit de Sainteté</a:t>
            </a:r>
            <a:endParaRPr lang="fr-FR" sz="13800" b="1" dirty="0">
              <a:solidFill>
                <a:srgbClr val="0070C0"/>
              </a:solidFill>
            </a:endParaRPr>
          </a:p>
        </p:txBody>
      </p:sp>
      <p:sp>
        <p:nvSpPr>
          <p:cNvPr id="3" name="Espace réservé du contenu 2">
            <a:extLst>
              <a:ext uri="{FF2B5EF4-FFF2-40B4-BE49-F238E27FC236}">
                <a16:creationId xmlns:a16="http://schemas.microsoft.com/office/drawing/2014/main" id="{A33E0B49-7FEA-CFCD-2B4A-42CE6AB92EAD}"/>
              </a:ext>
            </a:extLst>
          </p:cNvPr>
          <p:cNvSpPr>
            <a:spLocks noGrp="1"/>
          </p:cNvSpPr>
          <p:nvPr>
            <p:ph idx="1"/>
          </p:nvPr>
        </p:nvSpPr>
        <p:spPr>
          <a:xfrm>
            <a:off x="1143000" y="5669280"/>
            <a:ext cx="9872871" cy="426720"/>
          </a:xfrm>
        </p:spPr>
        <p:txBody>
          <a:bodyPr/>
          <a:lstStyle/>
          <a:p>
            <a:pPr marL="45720" indent="0" algn="ctr">
              <a:buNone/>
            </a:pPr>
            <a:r>
              <a:rPr lang="fr-FR" dirty="0">
                <a:solidFill>
                  <a:schemeClr val="tx1"/>
                </a:solidFill>
              </a:rPr>
              <a:t>Pour retrouver le lien vers la musique, flashez le code</a:t>
            </a:r>
          </a:p>
          <a:p>
            <a:pPr marL="45720" indent="0" algn="ctr">
              <a:buNone/>
            </a:pPr>
            <a:endParaRPr lang="fr-FR" dirty="0"/>
          </a:p>
        </p:txBody>
      </p:sp>
      <p:pic>
        <p:nvPicPr>
          <p:cNvPr id="5" name="Image 4">
            <a:extLst>
              <a:ext uri="{FF2B5EF4-FFF2-40B4-BE49-F238E27FC236}">
                <a16:creationId xmlns:a16="http://schemas.microsoft.com/office/drawing/2014/main" id="{7433BDE5-368D-3897-CDD8-E873F55208A6}"/>
              </a:ext>
            </a:extLst>
          </p:cNvPr>
          <p:cNvPicPr>
            <a:picLocks noChangeAspect="1"/>
          </p:cNvPicPr>
          <p:nvPr/>
        </p:nvPicPr>
        <p:blipFill>
          <a:blip r:embed="rId2"/>
          <a:stretch>
            <a:fillRect/>
          </a:stretch>
        </p:blipFill>
        <p:spPr>
          <a:xfrm>
            <a:off x="4302013" y="1850813"/>
            <a:ext cx="3587973" cy="3492293"/>
          </a:xfrm>
          <a:prstGeom prst="rect">
            <a:avLst/>
          </a:prstGeom>
        </p:spPr>
      </p:pic>
    </p:spTree>
    <p:extLst>
      <p:ext uri="{BB962C8B-B14F-4D97-AF65-F5344CB8AC3E}">
        <p14:creationId xmlns:p14="http://schemas.microsoft.com/office/powerpoint/2010/main" val="1779987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79C9A81-8608-9F2B-BE34-F63F87D62C09}"/>
              </a:ext>
            </a:extLst>
          </p:cNvPr>
          <p:cNvSpPr>
            <a:spLocks noGrp="1"/>
          </p:cNvSpPr>
          <p:nvPr>
            <p:ph idx="1"/>
          </p:nvPr>
        </p:nvSpPr>
        <p:spPr>
          <a:xfrm>
            <a:off x="1143000" y="802433"/>
            <a:ext cx="9872871" cy="5293567"/>
          </a:xfrm>
        </p:spPr>
        <p:txBody>
          <a:bodyPr>
            <a:noAutofit/>
          </a:bodyPr>
          <a:lstStyle/>
          <a:p>
            <a:pPr marL="45720" marR="0" indent="0" rtl="0">
              <a:buNone/>
            </a:pPr>
            <a:r>
              <a:rPr lang="fr-FR" sz="6000" b="0" i="0" u="none" strike="noStrike" baseline="30000" dirty="0">
                <a:solidFill>
                  <a:srgbClr val="1D4E9A"/>
                </a:solidFill>
                <a:latin typeface="Barlow Medium" panose="00000600000000000000" pitchFamily="2" charset="0"/>
              </a:rPr>
              <a:t>Esprit de Sainteté,</a:t>
            </a:r>
          </a:p>
          <a:p>
            <a:pPr marL="45720" marR="0" indent="0" rtl="0">
              <a:buNone/>
            </a:pPr>
            <a:r>
              <a:rPr lang="fr-FR" sz="6000" b="0" i="0" u="none" strike="noStrike" baseline="30000" dirty="0">
                <a:solidFill>
                  <a:srgbClr val="1D4E9A"/>
                </a:solidFill>
                <a:latin typeface="Barlow Medium" panose="00000600000000000000" pitchFamily="2" charset="0"/>
              </a:rPr>
              <a:t>Viens combler nos cœurs ;</a:t>
            </a:r>
          </a:p>
          <a:p>
            <a:pPr marL="45720" marR="0" indent="0" rtl="0">
              <a:buNone/>
            </a:pPr>
            <a:r>
              <a:rPr lang="fr-FR" sz="6000" b="0" i="0" u="none" strike="noStrike" baseline="30000" dirty="0">
                <a:solidFill>
                  <a:srgbClr val="1D4E9A"/>
                </a:solidFill>
                <a:latin typeface="Barlow Medium" panose="00000600000000000000" pitchFamily="2" charset="0"/>
              </a:rPr>
              <a:t>Tout au fond de nos vies,</a:t>
            </a:r>
          </a:p>
          <a:p>
            <a:pPr marL="45720" marR="0" indent="0" rtl="0">
              <a:buNone/>
            </a:pPr>
            <a:r>
              <a:rPr lang="fr-FR" sz="6000" b="0" i="0" u="none" strike="noStrike" baseline="30000" dirty="0">
                <a:solidFill>
                  <a:srgbClr val="1D4E9A"/>
                </a:solidFill>
                <a:latin typeface="Barlow Medium" panose="00000600000000000000" pitchFamily="2" charset="0"/>
              </a:rPr>
              <a:t>Réveille ta puissance.</a:t>
            </a:r>
          </a:p>
          <a:p>
            <a:pPr marL="45720" marR="0" indent="0" rtl="0">
              <a:buNone/>
            </a:pPr>
            <a:r>
              <a:rPr lang="fr-FR" sz="6000" b="0" i="0" u="none" strike="noStrike" baseline="30000" dirty="0">
                <a:solidFill>
                  <a:srgbClr val="1D4E9A"/>
                </a:solidFill>
                <a:latin typeface="Barlow Medium" panose="00000600000000000000" pitchFamily="2" charset="0"/>
              </a:rPr>
              <a:t>Esprit de Sainteté,</a:t>
            </a:r>
          </a:p>
          <a:p>
            <a:pPr marL="45720" marR="0" indent="0" rtl="0">
              <a:buNone/>
            </a:pPr>
            <a:r>
              <a:rPr lang="fr-FR" sz="6000" b="0" i="0" u="none" strike="noStrike" baseline="30000" dirty="0">
                <a:solidFill>
                  <a:srgbClr val="1D4E9A"/>
                </a:solidFill>
                <a:latin typeface="Barlow Medium" panose="00000600000000000000" pitchFamily="2" charset="0"/>
              </a:rPr>
              <a:t>Viens combler nos cœurs ;</a:t>
            </a:r>
          </a:p>
          <a:p>
            <a:pPr marL="45720" marR="0" indent="0" rtl="0">
              <a:buNone/>
            </a:pPr>
            <a:r>
              <a:rPr lang="fr-FR" sz="6000" b="0" i="0" u="none" strike="noStrike" baseline="30000" dirty="0">
                <a:solidFill>
                  <a:srgbClr val="1D4E9A"/>
                </a:solidFill>
                <a:latin typeface="Barlow Medium" panose="00000600000000000000" pitchFamily="2" charset="0"/>
              </a:rPr>
              <a:t>Chaque jour, fais de nous</a:t>
            </a:r>
          </a:p>
          <a:p>
            <a:pPr marL="45720" marR="0" indent="0" rtl="0">
              <a:buNone/>
            </a:pPr>
            <a:r>
              <a:rPr lang="fr-FR" sz="6000" b="0" i="0" u="none" strike="noStrike" baseline="30000" dirty="0">
                <a:solidFill>
                  <a:srgbClr val="1D4E9A"/>
                </a:solidFill>
                <a:latin typeface="Barlow Medium" panose="00000600000000000000" pitchFamily="2" charset="0"/>
              </a:rPr>
              <a:t>Des témoins du Seigneur.</a:t>
            </a:r>
            <a:endParaRPr lang="fr-FR" sz="6000" b="0" i="0" u="none" strike="noStrike" baseline="30000" dirty="0">
              <a:solidFill>
                <a:srgbClr val="000000"/>
              </a:solidFill>
              <a:latin typeface="Barlow" panose="00000500000000000000" pitchFamily="2" charset="0"/>
            </a:endParaRPr>
          </a:p>
          <a:p>
            <a:pPr marL="45720" indent="0">
              <a:buNone/>
            </a:pPr>
            <a:endParaRPr lang="fr-FR" sz="6000" dirty="0"/>
          </a:p>
        </p:txBody>
      </p:sp>
    </p:spTree>
    <p:extLst>
      <p:ext uri="{BB962C8B-B14F-4D97-AF65-F5344CB8AC3E}">
        <p14:creationId xmlns:p14="http://schemas.microsoft.com/office/powerpoint/2010/main" val="1283912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653D4D4-D4C0-1EAA-A6D9-B1CF2F1EE28F}"/>
              </a:ext>
            </a:extLst>
          </p:cNvPr>
          <p:cNvSpPr>
            <a:spLocks noGrp="1"/>
          </p:cNvSpPr>
          <p:nvPr>
            <p:ph idx="1"/>
          </p:nvPr>
        </p:nvSpPr>
        <p:spPr>
          <a:xfrm>
            <a:off x="1143000" y="905069"/>
            <a:ext cx="9872871" cy="5190931"/>
          </a:xfrm>
        </p:spPr>
        <p:txBody>
          <a:bodyPr>
            <a:noAutofit/>
          </a:bodyPr>
          <a:lstStyle/>
          <a:p>
            <a:pPr marL="45720" marR="0" indent="0" rtl="0">
              <a:buNone/>
            </a:pPr>
            <a:r>
              <a:rPr lang="fr-FR" sz="6000" b="0" i="0" u="none" strike="noStrike" baseline="30000" dirty="0">
                <a:solidFill>
                  <a:srgbClr val="000000"/>
                </a:solidFill>
                <a:latin typeface="Barlow" panose="00000500000000000000" pitchFamily="2" charset="0"/>
              </a:rPr>
              <a:t>Tu es la lumière,</a:t>
            </a:r>
          </a:p>
          <a:p>
            <a:pPr marL="45720" marR="0" indent="0" rtl="0">
              <a:buNone/>
            </a:pPr>
            <a:r>
              <a:rPr lang="fr-FR" sz="6000" b="0" i="0" u="none" strike="noStrike" baseline="30000" dirty="0">
                <a:solidFill>
                  <a:srgbClr val="000000"/>
                </a:solidFill>
                <a:latin typeface="Barlow" panose="00000500000000000000" pitchFamily="2" charset="0"/>
              </a:rPr>
              <a:t>Qui vient nous éclairer,</a:t>
            </a:r>
          </a:p>
          <a:p>
            <a:pPr marL="45720" marR="0" indent="0" rtl="0">
              <a:buNone/>
            </a:pPr>
            <a:r>
              <a:rPr lang="fr-FR" sz="6000" b="0" i="0" u="none" strike="noStrike" baseline="30000" dirty="0">
                <a:solidFill>
                  <a:srgbClr val="000000"/>
                </a:solidFill>
                <a:latin typeface="Barlow" panose="00000500000000000000" pitchFamily="2" charset="0"/>
              </a:rPr>
              <a:t>Le libérateur,</a:t>
            </a:r>
          </a:p>
          <a:p>
            <a:pPr marL="45720" marR="0" indent="0" rtl="0">
              <a:buNone/>
            </a:pPr>
            <a:r>
              <a:rPr lang="fr-FR" sz="6000" b="0" i="0" u="none" strike="noStrike" baseline="30000" dirty="0">
                <a:solidFill>
                  <a:srgbClr val="000000"/>
                </a:solidFill>
                <a:latin typeface="Barlow" panose="00000500000000000000" pitchFamily="2" charset="0"/>
              </a:rPr>
              <a:t>Qui vient nous délivrer ;</a:t>
            </a:r>
          </a:p>
          <a:p>
            <a:pPr marL="45720" marR="0" indent="0" rtl="0">
              <a:buNone/>
            </a:pPr>
            <a:r>
              <a:rPr lang="fr-FR" sz="6000" b="0" i="0" u="none" strike="noStrike" baseline="30000" dirty="0">
                <a:solidFill>
                  <a:srgbClr val="000000"/>
                </a:solidFill>
                <a:latin typeface="Barlow" panose="00000500000000000000" pitchFamily="2" charset="0"/>
              </a:rPr>
              <a:t>Le consolateur,</a:t>
            </a:r>
          </a:p>
          <a:p>
            <a:pPr marL="45720" marR="0" indent="0" rtl="0">
              <a:buNone/>
            </a:pPr>
            <a:r>
              <a:rPr lang="fr-FR" sz="6000" b="0" i="0" u="none" strike="noStrike" baseline="30000" dirty="0">
                <a:solidFill>
                  <a:srgbClr val="000000"/>
                </a:solidFill>
                <a:latin typeface="Barlow" panose="00000500000000000000" pitchFamily="2" charset="0"/>
              </a:rPr>
              <a:t>Esprit de Vérité,</a:t>
            </a:r>
          </a:p>
          <a:p>
            <a:pPr marL="45720" marR="0" indent="0" rtl="0">
              <a:buNone/>
            </a:pPr>
            <a:r>
              <a:rPr lang="fr-FR" sz="6000" b="0" i="0" u="none" strike="noStrike" baseline="30000" dirty="0">
                <a:solidFill>
                  <a:srgbClr val="000000"/>
                </a:solidFill>
                <a:latin typeface="Barlow" panose="00000500000000000000" pitchFamily="2" charset="0"/>
              </a:rPr>
              <a:t>En toi l’espérance,</a:t>
            </a:r>
          </a:p>
          <a:p>
            <a:pPr marL="45720" marR="0" indent="0" rtl="0">
              <a:buNone/>
            </a:pPr>
            <a:r>
              <a:rPr lang="fr-FR" sz="6000" b="0" i="0" u="none" strike="noStrike" baseline="30000" dirty="0">
                <a:solidFill>
                  <a:srgbClr val="000000"/>
                </a:solidFill>
                <a:latin typeface="Barlow" panose="00000500000000000000" pitchFamily="2" charset="0"/>
              </a:rPr>
              <a:t>Et la fidélité.</a:t>
            </a:r>
          </a:p>
        </p:txBody>
      </p:sp>
    </p:spTree>
    <p:extLst>
      <p:ext uri="{BB962C8B-B14F-4D97-AF65-F5344CB8AC3E}">
        <p14:creationId xmlns:p14="http://schemas.microsoft.com/office/powerpoint/2010/main" val="547826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ACFDC2-3859-5A8B-5CB1-FFB58721A8EB}"/>
              </a:ext>
            </a:extLst>
          </p:cNvPr>
          <p:cNvSpPr>
            <a:spLocks noGrp="1"/>
          </p:cNvSpPr>
          <p:nvPr>
            <p:ph type="title"/>
          </p:nvPr>
        </p:nvSpPr>
        <p:spPr/>
        <p:txBody>
          <a:bodyPr>
            <a:normAutofit/>
          </a:bodyPr>
          <a:lstStyle/>
          <a:p>
            <a:r>
              <a:rPr lang="fr-FR" sz="6000" b="1" i="1" u="none" strike="noStrike" baseline="30000" dirty="0">
                <a:solidFill>
                  <a:srgbClr val="0070C0"/>
                </a:solidFill>
                <a:latin typeface="Libre Baskerville" panose="02000000000000000000" pitchFamily="2" charset="0"/>
              </a:rPr>
              <a:t>Parole de Dieu (</a:t>
            </a:r>
            <a:r>
              <a:rPr lang="fr-FR" sz="6000" b="1" i="1" u="none" strike="noStrike" baseline="30000" dirty="0" err="1">
                <a:solidFill>
                  <a:srgbClr val="0070C0"/>
                </a:solidFill>
                <a:latin typeface="Libre Baskerville" panose="02000000000000000000" pitchFamily="2" charset="0"/>
              </a:rPr>
              <a:t>Jn</a:t>
            </a:r>
            <a:r>
              <a:rPr lang="fr-FR" sz="6000" b="1" i="1" u="none" strike="noStrike" baseline="30000" dirty="0">
                <a:solidFill>
                  <a:srgbClr val="0070C0"/>
                </a:solidFill>
                <a:latin typeface="Libre Baskerville" panose="02000000000000000000" pitchFamily="2" charset="0"/>
              </a:rPr>
              <a:t> 4, 5-15)</a:t>
            </a:r>
            <a:endParaRPr lang="fr-FR" sz="6000" dirty="0"/>
          </a:p>
        </p:txBody>
      </p:sp>
      <p:sp>
        <p:nvSpPr>
          <p:cNvPr id="3" name="Espace réservé du contenu 2">
            <a:extLst>
              <a:ext uri="{FF2B5EF4-FFF2-40B4-BE49-F238E27FC236}">
                <a16:creationId xmlns:a16="http://schemas.microsoft.com/office/drawing/2014/main" id="{74D2FA13-AC4D-BBB5-5904-32AE078A13E5}"/>
              </a:ext>
            </a:extLst>
          </p:cNvPr>
          <p:cNvSpPr>
            <a:spLocks noGrp="1"/>
          </p:cNvSpPr>
          <p:nvPr>
            <p:ph idx="1"/>
          </p:nvPr>
        </p:nvSpPr>
        <p:spPr>
          <a:xfrm>
            <a:off x="1143000" y="1615440"/>
            <a:ext cx="10419080" cy="4846320"/>
          </a:xfrm>
        </p:spPr>
        <p:txBody>
          <a:bodyPr>
            <a:noAutofit/>
          </a:bodyPr>
          <a:lstStyle/>
          <a:p>
            <a:pPr marL="45720" marR="0" indent="0" algn="l" rtl="0">
              <a:lnSpc>
                <a:spcPct val="150000"/>
              </a:lnSpc>
              <a:buNone/>
            </a:pPr>
            <a:r>
              <a:rPr lang="fr-FR" sz="3500" b="0" i="0" u="none" strike="noStrike" baseline="30000" dirty="0">
                <a:solidFill>
                  <a:srgbClr val="000000"/>
                </a:solidFill>
                <a:latin typeface="Barlow" panose="00000500000000000000" pitchFamily="2" charset="0"/>
              </a:rPr>
              <a:t> En ce temps-là,  Jésus arriva à une ville de Samarie, appelée </a:t>
            </a:r>
            <a:r>
              <a:rPr lang="fr-FR" sz="3500" b="0" i="0" u="none" strike="noStrike" baseline="30000" dirty="0" err="1">
                <a:solidFill>
                  <a:srgbClr val="000000"/>
                </a:solidFill>
                <a:latin typeface="Barlow" panose="00000500000000000000" pitchFamily="2" charset="0"/>
              </a:rPr>
              <a:t>Sykar</a:t>
            </a:r>
            <a:r>
              <a:rPr lang="fr-FR" sz="3500" b="0" i="0" u="none" strike="noStrike" baseline="30000" dirty="0">
                <a:solidFill>
                  <a:srgbClr val="000000"/>
                </a:solidFill>
                <a:latin typeface="Barlow" panose="00000500000000000000" pitchFamily="2" charset="0"/>
              </a:rPr>
              <a:t>, près du terrain que Jacob avait donné à son fils Joseph. Là se trouvait le puits de Jacob. Jésus, fatigué par la route, s’était donc assis près de  la source. C’était la sixième heure, environ midi. Arrive une femme de Samarie, qui venait puiser de l’eau. Jésus lui dit : « Donne-moi à boire. » – En effet, ses disciples étaient partis à la ville pour acheter des provisions. La Samaritaine lui dit : « Comment ! Toi, un Juif, tu me demandes à boire, à moi, une Samaritaine ? » – En effet, les Juifs ne fréquentent pas les Samaritains. </a:t>
            </a:r>
            <a:endParaRPr lang="fr-FR" sz="3500" dirty="0"/>
          </a:p>
        </p:txBody>
      </p:sp>
      <p:sp>
        <p:nvSpPr>
          <p:cNvPr id="4" name="Flèche : droite 3">
            <a:extLst>
              <a:ext uri="{FF2B5EF4-FFF2-40B4-BE49-F238E27FC236}">
                <a16:creationId xmlns:a16="http://schemas.microsoft.com/office/drawing/2014/main" id="{31F19639-C7DC-4B1A-32D8-296D1435BA3D}"/>
              </a:ext>
            </a:extLst>
          </p:cNvPr>
          <p:cNvSpPr/>
          <p:nvPr/>
        </p:nvSpPr>
        <p:spPr>
          <a:xfrm>
            <a:off x="11226800" y="6055360"/>
            <a:ext cx="487680" cy="406400"/>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85577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918FDBC-A663-C0B4-74E0-4997F11C4CDC}"/>
              </a:ext>
            </a:extLst>
          </p:cNvPr>
          <p:cNvSpPr>
            <a:spLocks noGrp="1"/>
          </p:cNvSpPr>
          <p:nvPr>
            <p:ph idx="1"/>
          </p:nvPr>
        </p:nvSpPr>
        <p:spPr>
          <a:xfrm>
            <a:off x="1143000" y="904240"/>
            <a:ext cx="9872871" cy="5191760"/>
          </a:xfrm>
        </p:spPr>
        <p:txBody>
          <a:bodyPr>
            <a:normAutofit fontScale="92500"/>
          </a:bodyPr>
          <a:lstStyle/>
          <a:p>
            <a:pPr marL="45720" indent="0">
              <a:lnSpc>
                <a:spcPct val="150000"/>
              </a:lnSpc>
              <a:buNone/>
            </a:pPr>
            <a:r>
              <a:rPr lang="fr-FR" sz="3500" b="0" i="0" u="none" strike="noStrike" baseline="30000" dirty="0">
                <a:solidFill>
                  <a:srgbClr val="000000"/>
                </a:solidFill>
                <a:latin typeface="Barlow" panose="00000500000000000000" pitchFamily="2" charset="0"/>
              </a:rPr>
              <a:t>Jésus lui répondit : « Si tu savais le don de Dieu et qui est celui qui te dit : ‘Donne-moi à boire’, c’est toi qui lui aurais demandé, et il t’aurait donné de l’eau vive. »Elle lui dit : « Seigneur, tu n’as rien pour puiser, et le puits est profond. D’où as-tu donc cette eau vive ? Serais-tu plus grand que notre père Jacob qui nous a donné ce puits, et qui en a bu lui-même, avec ses fils et ses bêtes ? » Jésus lui répondit : </a:t>
            </a:r>
            <a:br>
              <a:rPr lang="fr-FR" sz="3500" b="0" i="0" u="none" strike="noStrike" baseline="30000" dirty="0">
                <a:solidFill>
                  <a:srgbClr val="000000"/>
                </a:solidFill>
                <a:latin typeface="Barlow" panose="00000500000000000000" pitchFamily="2" charset="0"/>
              </a:rPr>
            </a:br>
            <a:r>
              <a:rPr lang="fr-FR" sz="3500" b="0" i="0" u="none" strike="noStrike" baseline="30000" dirty="0">
                <a:solidFill>
                  <a:srgbClr val="000000"/>
                </a:solidFill>
                <a:latin typeface="Barlow" panose="00000500000000000000" pitchFamily="2" charset="0"/>
              </a:rPr>
              <a:t>« Quiconque boit de cette eau aura de nouveau soif ; mais celui qui boira de l’eau que moi je lui donnerai n’aura plus jamais soif ; et l’eau que je lui donnerai deviendra en lui une source d’eau jaillissant pour la vie éternelle. » La femme lui dit : « Seigneur, donne-moi de cette eau, que je n’aie plus soif, et que je n’aie plus à venir ici pour puiser. »</a:t>
            </a:r>
            <a:endParaRPr lang="fr-FR" sz="3500" dirty="0"/>
          </a:p>
        </p:txBody>
      </p:sp>
    </p:spTree>
    <p:extLst>
      <p:ext uri="{BB962C8B-B14F-4D97-AF65-F5344CB8AC3E}">
        <p14:creationId xmlns:p14="http://schemas.microsoft.com/office/powerpoint/2010/main" val="1098364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FDD4F08C-20D1-57F9-5347-53C9B9310EAA}"/>
              </a:ext>
            </a:extLst>
          </p:cNvPr>
          <p:cNvSpPr txBox="1">
            <a:spLocks/>
          </p:cNvSpPr>
          <p:nvPr/>
        </p:nvSpPr>
        <p:spPr>
          <a:xfrm>
            <a:off x="949961" y="1930400"/>
            <a:ext cx="4465320" cy="437896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sz="4800" baseline="30000">
                <a:solidFill>
                  <a:srgbClr val="000000"/>
                </a:solidFill>
                <a:latin typeface="ADayWithoutSunText-Regular"/>
              </a:rPr>
              <a:t>Dans un premier tour, chacun relève le mot, </a:t>
            </a:r>
            <a:r>
              <a:rPr lang="fr-FR" sz="4800" b="1" baseline="30000">
                <a:solidFill>
                  <a:srgbClr val="EC8A1F"/>
                </a:solidFill>
                <a:latin typeface="ADayWithoutSunText-Bold"/>
              </a:rPr>
              <a:t>l’expression qui le touche, le rejoint, l'interpelle</a:t>
            </a:r>
            <a:r>
              <a:rPr lang="fr-FR" sz="4800" baseline="30000">
                <a:solidFill>
                  <a:srgbClr val="000000"/>
                </a:solidFill>
                <a:latin typeface="ADayWithoutSunText-Regular"/>
              </a:rPr>
              <a:t>. Nous nous écoutons en silence, sans réagir, sans même intervenir. </a:t>
            </a:r>
          </a:p>
          <a:p>
            <a:pPr marL="45720" indent="0">
              <a:buFont typeface="Corbel" pitchFamily="34" charset="0"/>
              <a:buNone/>
            </a:pPr>
            <a:endParaRPr lang="fr-FR" sz="5400" dirty="0"/>
          </a:p>
        </p:txBody>
      </p:sp>
      <p:sp>
        <p:nvSpPr>
          <p:cNvPr id="5" name="Espace réservé du contenu 2">
            <a:extLst>
              <a:ext uri="{FF2B5EF4-FFF2-40B4-BE49-F238E27FC236}">
                <a16:creationId xmlns:a16="http://schemas.microsoft.com/office/drawing/2014/main" id="{B70321F0-D123-7C18-E8AD-88079FDCF877}"/>
              </a:ext>
            </a:extLst>
          </p:cNvPr>
          <p:cNvSpPr txBox="1">
            <a:spLocks/>
          </p:cNvSpPr>
          <p:nvPr/>
        </p:nvSpPr>
        <p:spPr>
          <a:xfrm>
            <a:off x="6659881" y="1930400"/>
            <a:ext cx="4465320" cy="437896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sz="4800" baseline="30000" dirty="0">
                <a:solidFill>
                  <a:srgbClr val="000000"/>
                </a:solidFill>
                <a:latin typeface="ADayWithoutSunText-Regular"/>
              </a:rPr>
              <a:t>Puis dans un second tour, chacun redit </a:t>
            </a:r>
            <a:r>
              <a:rPr lang="fr-FR" sz="4800" b="1" baseline="30000" dirty="0">
                <a:solidFill>
                  <a:schemeClr val="accent4"/>
                </a:solidFill>
                <a:latin typeface="ADayWithoutSunText-Regular"/>
              </a:rPr>
              <a:t>le mot ou l’expression choisie et pourquoi il a été touché, ce que cela lui rappelle, ou lui suggère</a:t>
            </a:r>
            <a:r>
              <a:rPr lang="fr-FR" sz="4800" baseline="30000" dirty="0">
                <a:solidFill>
                  <a:srgbClr val="000000"/>
                </a:solidFill>
                <a:latin typeface="ADayWithoutSunText-Regular"/>
              </a:rPr>
              <a:t>. Là encore, nous écoutons chacun dans le respect total. </a:t>
            </a:r>
          </a:p>
        </p:txBody>
      </p:sp>
      <p:sp>
        <p:nvSpPr>
          <p:cNvPr id="6" name="Espace réservé du contenu 2">
            <a:extLst>
              <a:ext uri="{FF2B5EF4-FFF2-40B4-BE49-F238E27FC236}">
                <a16:creationId xmlns:a16="http://schemas.microsoft.com/office/drawing/2014/main" id="{15F695A2-061B-42C8-45A3-445E020EF45C}"/>
              </a:ext>
            </a:extLst>
          </p:cNvPr>
          <p:cNvSpPr txBox="1">
            <a:spLocks/>
          </p:cNvSpPr>
          <p:nvPr/>
        </p:nvSpPr>
        <p:spPr>
          <a:xfrm>
            <a:off x="2392681" y="955040"/>
            <a:ext cx="1590039" cy="14528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sz="7200" b="1" baseline="30000" dirty="0">
                <a:solidFill>
                  <a:schemeClr val="accent4"/>
                </a:solidFill>
                <a:latin typeface="ADayWithoutSunText-Regular"/>
              </a:rPr>
              <a:t>1</a:t>
            </a:r>
            <a:endParaRPr lang="fr-FR" sz="8000" b="1" dirty="0">
              <a:solidFill>
                <a:schemeClr val="accent4"/>
              </a:solidFill>
            </a:endParaRPr>
          </a:p>
        </p:txBody>
      </p:sp>
      <p:sp>
        <p:nvSpPr>
          <p:cNvPr id="7" name="Espace réservé du contenu 2">
            <a:extLst>
              <a:ext uri="{FF2B5EF4-FFF2-40B4-BE49-F238E27FC236}">
                <a16:creationId xmlns:a16="http://schemas.microsoft.com/office/drawing/2014/main" id="{5E7475E8-6231-A6C3-5CD4-7B4F583DA904}"/>
              </a:ext>
            </a:extLst>
          </p:cNvPr>
          <p:cNvSpPr txBox="1">
            <a:spLocks/>
          </p:cNvSpPr>
          <p:nvPr/>
        </p:nvSpPr>
        <p:spPr>
          <a:xfrm>
            <a:off x="8691881" y="955040"/>
            <a:ext cx="1590039" cy="14528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r>
              <a:rPr lang="fr-FR" sz="7200" b="1" baseline="30000" dirty="0">
                <a:solidFill>
                  <a:schemeClr val="accent4"/>
                </a:solidFill>
                <a:latin typeface="ADayWithoutSunText-Regular"/>
              </a:rPr>
              <a:t>2</a:t>
            </a:r>
            <a:endParaRPr lang="fr-FR" sz="8000" b="1" dirty="0">
              <a:solidFill>
                <a:schemeClr val="accent4"/>
              </a:solidFill>
            </a:endParaRPr>
          </a:p>
        </p:txBody>
      </p:sp>
    </p:spTree>
    <p:extLst>
      <p:ext uri="{BB962C8B-B14F-4D97-AF65-F5344CB8AC3E}">
        <p14:creationId xmlns:p14="http://schemas.microsoft.com/office/powerpoint/2010/main" val="803375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1368A9D-0912-237F-8061-6E80A0B1F125}"/>
              </a:ext>
            </a:extLst>
          </p:cNvPr>
          <p:cNvSpPr>
            <a:spLocks noGrp="1"/>
          </p:cNvSpPr>
          <p:nvPr>
            <p:ph idx="1"/>
          </p:nvPr>
        </p:nvSpPr>
        <p:spPr>
          <a:xfrm>
            <a:off x="1143000" y="3078480"/>
            <a:ext cx="9872871" cy="3017520"/>
          </a:xfrm>
        </p:spPr>
        <p:txBody>
          <a:bodyPr>
            <a:normAutofit/>
          </a:bodyPr>
          <a:lstStyle/>
          <a:p>
            <a:pPr marL="45720" indent="0" algn="ctr">
              <a:buNone/>
            </a:pPr>
            <a:r>
              <a:rPr lang="fr-FR" sz="6000" b="0" i="0" u="none" strike="noStrike" baseline="30000" dirty="0">
                <a:solidFill>
                  <a:srgbClr val="000000"/>
                </a:solidFill>
                <a:latin typeface="ADayWithoutSunText-Regular"/>
              </a:rPr>
              <a:t>Chacun après avoir lu ce texte peut dire ce qu’est </a:t>
            </a:r>
            <a:r>
              <a:rPr lang="fr-FR" sz="6000" b="0" i="0" u="none" strike="noStrike" baseline="30000">
                <a:solidFill>
                  <a:srgbClr val="000000"/>
                </a:solidFill>
                <a:latin typeface="ADayWithoutSunText-Regular"/>
              </a:rPr>
              <a:t>une </a:t>
            </a:r>
            <a:r>
              <a:rPr lang="fr-FR" sz="6000" b="1" i="0" u="none" strike="noStrike" baseline="30000">
                <a:solidFill>
                  <a:srgbClr val="D8390F"/>
                </a:solidFill>
                <a:latin typeface="ADayWithoutSunText-Bold"/>
              </a:rPr>
              <a:t>charisme</a:t>
            </a:r>
            <a:r>
              <a:rPr lang="fr-FR" sz="6000" b="0" i="0" u="none" strike="noStrike" baseline="30000">
                <a:solidFill>
                  <a:srgbClr val="000000"/>
                </a:solidFill>
                <a:latin typeface="ADayWithoutSunText-Regular"/>
              </a:rPr>
              <a:t> </a:t>
            </a:r>
            <a:r>
              <a:rPr lang="fr-FR" sz="6000" b="0" i="0" u="none" strike="noStrike" baseline="30000" dirty="0">
                <a:solidFill>
                  <a:srgbClr val="000000"/>
                </a:solidFill>
                <a:latin typeface="ADayWithoutSunText-Regular"/>
              </a:rPr>
              <a:t>avec ses propres mots. </a:t>
            </a:r>
          </a:p>
          <a:p>
            <a:pPr marL="45720" indent="0" algn="ctr">
              <a:buNone/>
            </a:pPr>
            <a:endParaRPr lang="fr-FR" sz="6600" dirty="0"/>
          </a:p>
        </p:txBody>
      </p:sp>
      <p:sp>
        <p:nvSpPr>
          <p:cNvPr id="2" name="Titre 1">
            <a:extLst>
              <a:ext uri="{FF2B5EF4-FFF2-40B4-BE49-F238E27FC236}">
                <a16:creationId xmlns:a16="http://schemas.microsoft.com/office/drawing/2014/main" id="{8F67C62F-2549-4C23-3ED4-C3A794FDDBA4}"/>
              </a:ext>
            </a:extLst>
          </p:cNvPr>
          <p:cNvSpPr>
            <a:spLocks noGrp="1"/>
          </p:cNvSpPr>
          <p:nvPr>
            <p:ph type="title"/>
          </p:nvPr>
        </p:nvSpPr>
        <p:spPr>
          <a:xfrm>
            <a:off x="1143000" y="609600"/>
            <a:ext cx="9875520" cy="1356360"/>
          </a:xfrm>
        </p:spPr>
        <p:txBody>
          <a:bodyPr/>
          <a:lstStyle/>
          <a:p>
            <a:r>
              <a:rPr lang="fr-FR" b="1" dirty="0">
                <a:solidFill>
                  <a:srgbClr val="FF0000"/>
                </a:solidFill>
              </a:rPr>
              <a:t>Vocabulaire : charisme</a:t>
            </a:r>
          </a:p>
        </p:txBody>
      </p:sp>
    </p:spTree>
    <p:extLst>
      <p:ext uri="{BB962C8B-B14F-4D97-AF65-F5344CB8AC3E}">
        <p14:creationId xmlns:p14="http://schemas.microsoft.com/office/powerpoint/2010/main" val="2165324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279F71-8363-9BF7-760F-41F09171551C}"/>
              </a:ext>
            </a:extLst>
          </p:cNvPr>
          <p:cNvSpPr>
            <a:spLocks noGrp="1"/>
          </p:cNvSpPr>
          <p:nvPr>
            <p:ph type="title"/>
          </p:nvPr>
        </p:nvSpPr>
        <p:spPr/>
        <p:txBody>
          <a:bodyPr/>
          <a:lstStyle/>
          <a:p>
            <a:r>
              <a:rPr lang="fr-FR" b="1" dirty="0">
                <a:solidFill>
                  <a:srgbClr val="0070C0"/>
                </a:solidFill>
              </a:rPr>
              <a:t>Conversation dans l’Esprit</a:t>
            </a:r>
          </a:p>
        </p:txBody>
      </p:sp>
      <p:sp>
        <p:nvSpPr>
          <p:cNvPr id="3" name="Espace réservé du contenu 2">
            <a:extLst>
              <a:ext uri="{FF2B5EF4-FFF2-40B4-BE49-F238E27FC236}">
                <a16:creationId xmlns:a16="http://schemas.microsoft.com/office/drawing/2014/main" id="{5C6EA928-C647-2363-1EBA-E17A10E10DEC}"/>
              </a:ext>
            </a:extLst>
          </p:cNvPr>
          <p:cNvSpPr>
            <a:spLocks noGrp="1"/>
          </p:cNvSpPr>
          <p:nvPr>
            <p:ph idx="1"/>
          </p:nvPr>
        </p:nvSpPr>
        <p:spPr>
          <a:xfrm>
            <a:off x="1173480" y="1965960"/>
            <a:ext cx="9872871" cy="4741524"/>
          </a:xfrm>
        </p:spPr>
        <p:txBody>
          <a:bodyPr>
            <a:normAutofit lnSpcReduction="10000"/>
          </a:bodyPr>
          <a:lstStyle/>
          <a:p>
            <a:pPr marL="45720" indent="0">
              <a:buNone/>
            </a:pPr>
            <a:r>
              <a:rPr lang="fr-FR" sz="5400" u="none" strike="noStrike" baseline="30000" dirty="0">
                <a:solidFill>
                  <a:schemeClr val="tx1"/>
                </a:solidFill>
                <a:latin typeface="Libre Baskerville" panose="02000000000000000000" pitchFamily="2" charset="0"/>
              </a:rPr>
              <a:t>Quels sont les charismes que je perçois, que je repère, que je discerne chez moi et les charismes que je discerne chez ceux avec qui je partage actuellement ? </a:t>
            </a:r>
          </a:p>
          <a:p>
            <a:pPr marL="45720" indent="0">
              <a:buNone/>
            </a:pPr>
            <a:r>
              <a:rPr lang="fr-FR" sz="5400" u="none" strike="noStrike" baseline="30000" dirty="0">
                <a:solidFill>
                  <a:schemeClr val="tx1"/>
                </a:solidFill>
                <a:latin typeface="Libre Baskerville" panose="02000000000000000000" pitchFamily="2" charset="0"/>
              </a:rPr>
              <a:t>Essayons de nommer ces charismes…</a:t>
            </a:r>
          </a:p>
          <a:p>
            <a:pPr marL="45720" indent="0">
              <a:buNone/>
            </a:pPr>
            <a:endParaRPr lang="fr-FR" sz="5400" u="none" strike="noStrike" baseline="30000" dirty="0">
              <a:solidFill>
                <a:schemeClr val="tx1"/>
              </a:solidFill>
              <a:latin typeface="Libre Baskerville" panose="02000000000000000000" pitchFamily="2" charset="0"/>
            </a:endParaRPr>
          </a:p>
          <a:p>
            <a:pPr marL="45720" indent="0">
              <a:buNone/>
            </a:pPr>
            <a:r>
              <a:rPr lang="fr-FR" sz="5400" u="none" strike="noStrike" baseline="30000" dirty="0">
                <a:solidFill>
                  <a:schemeClr val="tx1"/>
                </a:solidFill>
                <a:latin typeface="Libre Baskerville" panose="02000000000000000000" pitchFamily="2" charset="0"/>
              </a:rPr>
              <a:t> </a:t>
            </a:r>
            <a:r>
              <a:rPr lang="fr-FR" sz="5400" b="1" baseline="30000" dirty="0">
                <a:solidFill>
                  <a:schemeClr val="tx1"/>
                </a:solidFill>
                <a:latin typeface="Libre Baskerville" panose="02000000000000000000" pitchFamily="2" charset="0"/>
              </a:rPr>
              <a:t>3ème tour </a:t>
            </a:r>
            <a:r>
              <a:rPr lang="fr-FR" sz="5400" baseline="30000" dirty="0">
                <a:solidFill>
                  <a:schemeClr val="tx1"/>
                </a:solidFill>
                <a:latin typeface="Libre Baskerville" panose="02000000000000000000" pitchFamily="2" charset="0"/>
              </a:rPr>
              <a:t>: Comment mieux reconnaitre ensemble les charismes dans nos communautés ?</a:t>
            </a:r>
            <a:endParaRPr lang="fr-FR" sz="5400" u="none" strike="noStrike" baseline="30000" dirty="0">
              <a:solidFill>
                <a:schemeClr val="tx1"/>
              </a:solidFill>
              <a:latin typeface="Libre Baskerville" panose="02000000000000000000" pitchFamily="2" charset="0"/>
            </a:endParaRPr>
          </a:p>
          <a:p>
            <a:pPr marL="45720" indent="0">
              <a:buNone/>
            </a:pPr>
            <a:endParaRPr lang="fr-FR" sz="6000" dirty="0">
              <a:solidFill>
                <a:schemeClr val="tx1"/>
              </a:solidFill>
            </a:endParaRPr>
          </a:p>
        </p:txBody>
      </p:sp>
    </p:spTree>
    <p:extLst>
      <p:ext uri="{BB962C8B-B14F-4D97-AF65-F5344CB8AC3E}">
        <p14:creationId xmlns:p14="http://schemas.microsoft.com/office/powerpoint/2010/main" val="278746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76C424-7F15-77A8-6EAA-18A47ABFE6D4}"/>
              </a:ext>
            </a:extLst>
          </p:cNvPr>
          <p:cNvSpPr>
            <a:spLocks noGrp="1"/>
          </p:cNvSpPr>
          <p:nvPr>
            <p:ph type="title"/>
          </p:nvPr>
        </p:nvSpPr>
        <p:spPr/>
        <p:txBody>
          <a:bodyPr>
            <a:normAutofit/>
          </a:bodyPr>
          <a:lstStyle/>
          <a:p>
            <a:pPr algn="ctr"/>
            <a:r>
              <a:rPr lang="fr-FR" sz="6000" b="1" i="1" u="none" strike="noStrike" baseline="30000" dirty="0">
                <a:solidFill>
                  <a:srgbClr val="0070C0"/>
                </a:solidFill>
                <a:latin typeface="Libre Baskerville" panose="02000000000000000000" pitchFamily="2" charset="0"/>
              </a:rPr>
              <a:t>Prière</a:t>
            </a:r>
            <a:endParaRPr lang="fr-FR" sz="6000" dirty="0"/>
          </a:p>
        </p:txBody>
      </p:sp>
      <p:sp>
        <p:nvSpPr>
          <p:cNvPr id="3" name="Espace réservé du contenu 2">
            <a:extLst>
              <a:ext uri="{FF2B5EF4-FFF2-40B4-BE49-F238E27FC236}">
                <a16:creationId xmlns:a16="http://schemas.microsoft.com/office/drawing/2014/main" id="{D7072752-AED0-DD28-371C-3E859FF244E1}"/>
              </a:ext>
            </a:extLst>
          </p:cNvPr>
          <p:cNvSpPr>
            <a:spLocks noGrp="1"/>
          </p:cNvSpPr>
          <p:nvPr>
            <p:ph idx="1"/>
          </p:nvPr>
        </p:nvSpPr>
        <p:spPr>
          <a:xfrm>
            <a:off x="1143000" y="1564640"/>
            <a:ext cx="9872871" cy="4531360"/>
          </a:xfrm>
        </p:spPr>
        <p:txBody>
          <a:bodyPr>
            <a:normAutofit lnSpcReduction="10000"/>
          </a:bodyPr>
          <a:lstStyle/>
          <a:p>
            <a:pPr marL="45720" marR="0" indent="0" algn="ctr" rtl="0">
              <a:lnSpc>
                <a:spcPct val="100000"/>
              </a:lnSpc>
              <a:buNone/>
            </a:pPr>
            <a:r>
              <a:rPr lang="fr-FR" sz="3200" b="0" u="none" strike="noStrike" baseline="30000" dirty="0">
                <a:solidFill>
                  <a:srgbClr val="1D4E9A"/>
                </a:solidFill>
                <a:latin typeface="Barlow" panose="00000500000000000000" pitchFamily="2" charset="0"/>
              </a:rPr>
              <a:t>"J'ai soif", dit Jésus. Au bord du puits. Sur la croix.</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Jésus, le roi des rois, a soif.  </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Soif de quoi ? D' eau ? De davantage de vie ?  De davantage d'amour.</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"J'ai soif", dit la Samaritaine. Au bord du puits. Au bord de la mort. La mort de son âme.</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Soif de quoi ? D' eau ? De davantage de vie ? De davantage d'amour.</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"J'ai soif", crie mon âme. Au bord du puits. Au bord de ma vie. </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Quand tout va trop vite et sans moi. Sur ma croix. Quand je souffre. Que je suis perdue.</a:t>
            </a:r>
          </a:p>
          <a:p>
            <a:pPr marL="45720" marR="0" indent="0" algn="ctr" rtl="0">
              <a:lnSpc>
                <a:spcPct val="100000"/>
              </a:lnSpc>
              <a:buNone/>
            </a:pPr>
            <a:r>
              <a:rPr lang="fr-FR" sz="3200" b="0" u="none" strike="noStrike" baseline="30000" dirty="0">
                <a:solidFill>
                  <a:srgbClr val="1D4E9A"/>
                </a:solidFill>
                <a:latin typeface="Barlow" panose="00000500000000000000" pitchFamily="2" charset="0"/>
              </a:rPr>
              <a:t>Jésus, donne-moi davantage de Vie, Jésus, donne-moi l' eau douce de ton amour.</a:t>
            </a:r>
            <a:endParaRPr lang="fr-FR" sz="4000" dirty="0"/>
          </a:p>
        </p:txBody>
      </p:sp>
    </p:spTree>
    <p:extLst>
      <p:ext uri="{BB962C8B-B14F-4D97-AF65-F5344CB8AC3E}">
        <p14:creationId xmlns:p14="http://schemas.microsoft.com/office/powerpoint/2010/main" val="4066172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E11070-0296-398D-77E1-6340313798EC}"/>
              </a:ext>
            </a:extLst>
          </p:cNvPr>
          <p:cNvSpPr>
            <a:spLocks noGrp="1"/>
          </p:cNvSpPr>
          <p:nvPr>
            <p:ph idx="1"/>
          </p:nvPr>
        </p:nvSpPr>
        <p:spPr/>
        <p:txBody>
          <a:bodyPr>
            <a:normAutofit/>
          </a:bodyPr>
          <a:lstStyle/>
          <a:p>
            <a:pPr marL="45720" indent="0" algn="ctr">
              <a:buNone/>
            </a:pPr>
            <a:r>
              <a:rPr lang="fr-FR" sz="16600" i="1" dirty="0">
                <a:solidFill>
                  <a:schemeClr val="accent2">
                    <a:lumMod val="75000"/>
                  </a:schemeClr>
                </a:solidFill>
                <a:latin typeface="+mj-lt"/>
              </a:rPr>
              <a:t>Merci</a:t>
            </a:r>
          </a:p>
        </p:txBody>
      </p:sp>
    </p:spTree>
    <p:extLst>
      <p:ext uri="{BB962C8B-B14F-4D97-AF65-F5344CB8AC3E}">
        <p14:creationId xmlns:p14="http://schemas.microsoft.com/office/powerpoint/2010/main" val="2130247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667D73-00D5-F13E-FF3D-3E5DEC6156B6}"/>
              </a:ext>
            </a:extLst>
          </p:cNvPr>
          <p:cNvSpPr>
            <a:spLocks noGrp="1"/>
          </p:cNvSpPr>
          <p:nvPr>
            <p:ph type="title"/>
          </p:nvPr>
        </p:nvSpPr>
        <p:spPr/>
        <p:txBody>
          <a:bodyPr>
            <a:normAutofit/>
          </a:bodyPr>
          <a:lstStyle/>
          <a:p>
            <a:r>
              <a:rPr lang="fr-FR" sz="6000" b="1" i="1" u="none" strike="noStrike" baseline="30000" dirty="0">
                <a:solidFill>
                  <a:srgbClr val="0070C0"/>
                </a:solidFill>
                <a:latin typeface="Libre Baskerville" panose="02000000000000000000" pitchFamily="2" charset="0"/>
              </a:rPr>
              <a:t>Esprit de Lumière, Esprit créateur</a:t>
            </a:r>
            <a:endParaRPr lang="fr-FR" sz="13800" b="1" dirty="0">
              <a:solidFill>
                <a:srgbClr val="0070C0"/>
              </a:solidFill>
            </a:endParaRPr>
          </a:p>
        </p:txBody>
      </p:sp>
      <p:sp>
        <p:nvSpPr>
          <p:cNvPr id="3" name="Espace réservé du contenu 2">
            <a:extLst>
              <a:ext uri="{FF2B5EF4-FFF2-40B4-BE49-F238E27FC236}">
                <a16:creationId xmlns:a16="http://schemas.microsoft.com/office/drawing/2014/main" id="{A33E0B49-7FEA-CFCD-2B4A-42CE6AB92EAD}"/>
              </a:ext>
            </a:extLst>
          </p:cNvPr>
          <p:cNvSpPr>
            <a:spLocks noGrp="1"/>
          </p:cNvSpPr>
          <p:nvPr>
            <p:ph idx="1"/>
          </p:nvPr>
        </p:nvSpPr>
        <p:spPr>
          <a:xfrm>
            <a:off x="1143000" y="5608320"/>
            <a:ext cx="9872871" cy="487680"/>
          </a:xfrm>
        </p:spPr>
        <p:txBody>
          <a:bodyPr/>
          <a:lstStyle/>
          <a:p>
            <a:pPr marL="45720" indent="0" algn="ctr">
              <a:buNone/>
            </a:pPr>
            <a:r>
              <a:rPr lang="fr-FR" dirty="0">
                <a:solidFill>
                  <a:schemeClr val="tx1"/>
                </a:solidFill>
              </a:rPr>
              <a:t>Pour retrouver le lien vers la musique, flashez le code</a:t>
            </a:r>
          </a:p>
        </p:txBody>
      </p:sp>
      <p:pic>
        <p:nvPicPr>
          <p:cNvPr id="5" name="Image 4">
            <a:extLst>
              <a:ext uri="{FF2B5EF4-FFF2-40B4-BE49-F238E27FC236}">
                <a16:creationId xmlns:a16="http://schemas.microsoft.com/office/drawing/2014/main" id="{0B994B46-700A-EBAD-72FF-C967F8E66EBC}"/>
              </a:ext>
            </a:extLst>
          </p:cNvPr>
          <p:cNvPicPr>
            <a:picLocks noChangeAspect="1"/>
          </p:cNvPicPr>
          <p:nvPr/>
        </p:nvPicPr>
        <p:blipFill>
          <a:blip r:embed="rId2"/>
          <a:stretch>
            <a:fillRect/>
          </a:stretch>
        </p:blipFill>
        <p:spPr>
          <a:xfrm>
            <a:off x="4424588" y="1965960"/>
            <a:ext cx="3342823" cy="3342823"/>
          </a:xfrm>
          <a:prstGeom prst="rect">
            <a:avLst/>
          </a:prstGeom>
        </p:spPr>
      </p:pic>
    </p:spTree>
    <p:extLst>
      <p:ext uri="{BB962C8B-B14F-4D97-AF65-F5344CB8AC3E}">
        <p14:creationId xmlns:p14="http://schemas.microsoft.com/office/powerpoint/2010/main" val="2074290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606AF41-6B42-697F-E9A5-06FDB500A20A}"/>
              </a:ext>
            </a:extLst>
          </p:cNvPr>
          <p:cNvSpPr>
            <a:spLocks noGrp="1"/>
          </p:cNvSpPr>
          <p:nvPr>
            <p:ph idx="1"/>
          </p:nvPr>
        </p:nvSpPr>
        <p:spPr>
          <a:xfrm>
            <a:off x="838199" y="1343607"/>
            <a:ext cx="10751049" cy="4833355"/>
          </a:xfrm>
        </p:spPr>
        <p:txBody>
          <a:bodyPr>
            <a:normAutofit/>
          </a:bodyPr>
          <a:lstStyle/>
          <a:p>
            <a:pPr marL="0" marR="0" indent="0" rtl="0">
              <a:buNone/>
            </a:pPr>
            <a:r>
              <a:rPr lang="fr-FR" sz="6000" b="0" i="0" u="none" strike="noStrike" baseline="30000" dirty="0">
                <a:solidFill>
                  <a:srgbClr val="000000"/>
                </a:solidFill>
                <a:latin typeface="Barlow" panose="00000500000000000000" pitchFamily="2" charset="0"/>
              </a:rPr>
              <a:t>1. Viens Esprit du Dieu vivant,</a:t>
            </a:r>
          </a:p>
          <a:p>
            <a:pPr marL="0" marR="0" indent="0" rtl="0">
              <a:buNone/>
            </a:pPr>
            <a:r>
              <a:rPr lang="fr-FR" sz="6000" b="0" i="0" u="none" strike="noStrike" baseline="30000" dirty="0">
                <a:solidFill>
                  <a:srgbClr val="000000"/>
                </a:solidFill>
                <a:latin typeface="Barlow" panose="00000500000000000000" pitchFamily="2" charset="0"/>
              </a:rPr>
              <a:t>Renouvelle tes enfants,</a:t>
            </a:r>
          </a:p>
          <a:p>
            <a:pPr marL="0" marR="0" indent="0" rtl="0">
              <a:buNone/>
            </a:pPr>
            <a:r>
              <a:rPr lang="fr-FR" sz="6000" b="0" i="0" u="none" strike="noStrike" baseline="30000" dirty="0">
                <a:solidFill>
                  <a:srgbClr val="000000"/>
                </a:solidFill>
                <a:latin typeface="Barlow" panose="00000500000000000000" pitchFamily="2" charset="0"/>
              </a:rPr>
              <a:t>Viens, Esprit Saint, nous brûler de ton feu !</a:t>
            </a:r>
          </a:p>
          <a:p>
            <a:pPr marL="0" marR="0" indent="0" rtl="0">
              <a:buNone/>
            </a:pPr>
            <a:r>
              <a:rPr lang="fr-FR" sz="6000" b="0" i="0" u="none" strike="noStrike" baseline="30000" dirty="0">
                <a:solidFill>
                  <a:srgbClr val="000000"/>
                </a:solidFill>
                <a:latin typeface="Barlow" panose="00000500000000000000" pitchFamily="2" charset="0"/>
              </a:rPr>
              <a:t>Dans nos cœurs, répands tes dons,</a:t>
            </a:r>
          </a:p>
          <a:p>
            <a:pPr marL="0" marR="0" indent="0" rtl="0">
              <a:buNone/>
            </a:pPr>
            <a:r>
              <a:rPr lang="fr-FR" sz="6000" b="0" i="0" u="none" strike="noStrike" baseline="30000" dirty="0">
                <a:solidFill>
                  <a:srgbClr val="000000"/>
                </a:solidFill>
                <a:latin typeface="Barlow" panose="00000500000000000000" pitchFamily="2" charset="0"/>
              </a:rPr>
              <a:t>Sur nos lèvres inspire un chant,</a:t>
            </a:r>
          </a:p>
          <a:p>
            <a:pPr marL="0" marR="0" indent="0" rtl="0">
              <a:buNone/>
            </a:pPr>
            <a:r>
              <a:rPr lang="fr-FR" sz="6000" b="0" i="0" u="none" strike="noStrike" baseline="30000" dirty="0">
                <a:solidFill>
                  <a:srgbClr val="000000"/>
                </a:solidFill>
                <a:latin typeface="Barlow" panose="00000500000000000000" pitchFamily="2" charset="0"/>
              </a:rPr>
              <a:t>Viens, Esprit Saint, viens transformer nos vies !</a:t>
            </a:r>
          </a:p>
          <a:p>
            <a:pPr marL="0" indent="0">
              <a:buNone/>
            </a:pPr>
            <a:endParaRPr lang="fr-FR" sz="8000" dirty="0"/>
          </a:p>
        </p:txBody>
      </p:sp>
    </p:spTree>
    <p:extLst>
      <p:ext uri="{BB962C8B-B14F-4D97-AF65-F5344CB8AC3E}">
        <p14:creationId xmlns:p14="http://schemas.microsoft.com/office/powerpoint/2010/main" val="993175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7475335-8092-1040-8FF1-62235CF2B8E6}"/>
              </a:ext>
            </a:extLst>
          </p:cNvPr>
          <p:cNvSpPr>
            <a:spLocks noGrp="1"/>
          </p:cNvSpPr>
          <p:nvPr>
            <p:ph idx="1"/>
          </p:nvPr>
        </p:nvSpPr>
        <p:spPr>
          <a:xfrm>
            <a:off x="838200" y="2285999"/>
            <a:ext cx="10515600" cy="3890963"/>
          </a:xfrm>
        </p:spPr>
        <p:txBody>
          <a:bodyPr>
            <a:normAutofit/>
          </a:bodyPr>
          <a:lstStyle/>
          <a:p>
            <a:pPr marL="0" marR="0" indent="0" rtl="0">
              <a:buNone/>
            </a:pPr>
            <a:r>
              <a:rPr lang="fr-FR" sz="6000" b="0" i="0" u="none" strike="noStrike" baseline="30000" dirty="0">
                <a:solidFill>
                  <a:srgbClr val="1D4E9A"/>
                </a:solidFill>
                <a:latin typeface="Barlow Medium" panose="00000600000000000000" pitchFamily="2" charset="0"/>
              </a:rPr>
              <a:t>R. Esprit de lumière, Esprit Créateur,</a:t>
            </a:r>
          </a:p>
          <a:p>
            <a:pPr marL="0" marR="0" indent="0" rtl="0">
              <a:buNone/>
            </a:pPr>
            <a:r>
              <a:rPr lang="fr-FR" sz="6000" b="0" i="0" u="none" strike="noStrike" baseline="30000" dirty="0">
                <a:solidFill>
                  <a:srgbClr val="1D4E9A"/>
                </a:solidFill>
                <a:latin typeface="Barlow Medium" panose="00000600000000000000" pitchFamily="2" charset="0"/>
              </a:rPr>
              <a:t>Restaure en nous la joie, le feu, l’Espérance.</a:t>
            </a:r>
          </a:p>
          <a:p>
            <a:pPr marL="0" marR="0" indent="0" rtl="0">
              <a:buNone/>
            </a:pPr>
            <a:r>
              <a:rPr lang="fr-FR" sz="6000" b="0" i="0" u="none" strike="noStrike" baseline="30000" dirty="0">
                <a:solidFill>
                  <a:srgbClr val="1D4E9A"/>
                </a:solidFill>
                <a:latin typeface="Barlow Medium" panose="00000600000000000000" pitchFamily="2" charset="0"/>
              </a:rPr>
              <a:t>Affermis nos âmes, ranime nos cœurs,</a:t>
            </a:r>
          </a:p>
          <a:p>
            <a:pPr marL="0" marR="0" indent="0" rtl="0">
              <a:buNone/>
            </a:pPr>
            <a:r>
              <a:rPr lang="fr-FR" sz="6000" b="0" i="0" u="none" strike="noStrike" baseline="30000" dirty="0">
                <a:solidFill>
                  <a:srgbClr val="1D4E9A"/>
                </a:solidFill>
                <a:latin typeface="Barlow Medium" panose="00000600000000000000" pitchFamily="2" charset="0"/>
              </a:rPr>
              <a:t>Pour témoigner de ton amour immense.</a:t>
            </a:r>
            <a:endParaRPr lang="fr-FR" sz="6000" b="0" i="0" u="none" strike="noStrike" baseline="30000" dirty="0">
              <a:solidFill>
                <a:srgbClr val="000000"/>
              </a:solidFill>
              <a:latin typeface="Barlow" panose="00000500000000000000" pitchFamily="2" charset="0"/>
            </a:endParaRPr>
          </a:p>
          <a:p>
            <a:pPr marL="0" indent="0">
              <a:buNone/>
            </a:pPr>
            <a:endParaRPr lang="fr-FR" sz="6000" dirty="0"/>
          </a:p>
        </p:txBody>
      </p:sp>
    </p:spTree>
    <p:extLst>
      <p:ext uri="{BB962C8B-B14F-4D97-AF65-F5344CB8AC3E}">
        <p14:creationId xmlns:p14="http://schemas.microsoft.com/office/powerpoint/2010/main" val="806521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606AF41-6B42-697F-E9A5-06FDB500A20A}"/>
              </a:ext>
            </a:extLst>
          </p:cNvPr>
          <p:cNvSpPr>
            <a:spLocks noGrp="1"/>
          </p:cNvSpPr>
          <p:nvPr>
            <p:ph idx="1"/>
          </p:nvPr>
        </p:nvSpPr>
        <p:spPr>
          <a:xfrm>
            <a:off x="838200" y="1343607"/>
            <a:ext cx="10879476" cy="4833355"/>
          </a:xfrm>
        </p:spPr>
        <p:txBody>
          <a:bodyPr>
            <a:normAutofit/>
          </a:bodyPr>
          <a:lstStyle/>
          <a:p>
            <a:pPr marL="0" marR="0" indent="0" rtl="0">
              <a:buNone/>
            </a:pPr>
            <a:r>
              <a:rPr lang="fr-FR" sz="6000" b="0" i="0" u="none" strike="noStrike" baseline="30000" dirty="0">
                <a:solidFill>
                  <a:srgbClr val="000000"/>
                </a:solidFill>
                <a:latin typeface="Barlow" panose="00000500000000000000" pitchFamily="2" charset="0"/>
              </a:rPr>
              <a:t>2. Fortifie nos corps blessés,</a:t>
            </a:r>
          </a:p>
          <a:p>
            <a:pPr marL="0" marR="0" indent="0" rtl="0">
              <a:buNone/>
            </a:pPr>
            <a:r>
              <a:rPr lang="fr-FR" sz="6000" b="0" i="0" u="none" strike="noStrike" baseline="30000" dirty="0">
                <a:solidFill>
                  <a:srgbClr val="000000"/>
                </a:solidFill>
                <a:latin typeface="Barlow" panose="00000500000000000000" pitchFamily="2" charset="0"/>
              </a:rPr>
              <a:t>Lave-nous de tout péché,</a:t>
            </a:r>
          </a:p>
          <a:p>
            <a:pPr marL="0" marR="0" indent="0" rtl="0">
              <a:buNone/>
            </a:pPr>
            <a:r>
              <a:rPr lang="fr-FR" sz="6000" b="0" i="0" u="none" strike="noStrike" baseline="30000" dirty="0">
                <a:solidFill>
                  <a:srgbClr val="000000"/>
                </a:solidFill>
                <a:latin typeface="Barlow" panose="00000500000000000000" pitchFamily="2" charset="0"/>
              </a:rPr>
              <a:t>Viens, Esprit Saint, nous brûler de ton feu !</a:t>
            </a:r>
          </a:p>
          <a:p>
            <a:pPr marL="0" marR="0" indent="0" rtl="0">
              <a:buNone/>
            </a:pPr>
            <a:r>
              <a:rPr lang="fr-FR" sz="6000" b="0" i="0" u="none" strike="noStrike" baseline="30000" dirty="0">
                <a:solidFill>
                  <a:srgbClr val="000000"/>
                </a:solidFill>
                <a:latin typeface="Barlow" panose="00000500000000000000" pitchFamily="2" charset="0"/>
              </a:rPr>
              <a:t>Fais nous rechercher la paix,</a:t>
            </a:r>
          </a:p>
          <a:p>
            <a:pPr marL="0" marR="0" indent="0" rtl="0">
              <a:buNone/>
            </a:pPr>
            <a:r>
              <a:rPr lang="fr-FR" sz="6000" b="0" i="0" u="none" strike="noStrike" baseline="30000" dirty="0">
                <a:solidFill>
                  <a:srgbClr val="000000"/>
                </a:solidFill>
                <a:latin typeface="Barlow" panose="00000500000000000000" pitchFamily="2" charset="0"/>
              </a:rPr>
              <a:t>Désirer la sainteté,</a:t>
            </a:r>
          </a:p>
          <a:p>
            <a:pPr marL="0" marR="0" indent="0" rtl="0">
              <a:buNone/>
            </a:pPr>
            <a:r>
              <a:rPr lang="fr-FR" sz="6000" b="0" i="0" u="none" strike="noStrike" baseline="30000" dirty="0">
                <a:solidFill>
                  <a:srgbClr val="000000"/>
                </a:solidFill>
                <a:latin typeface="Barlow" panose="00000500000000000000" pitchFamily="2" charset="0"/>
              </a:rPr>
              <a:t>Viens, Esprit Saint, viens transformer nos vies !</a:t>
            </a:r>
          </a:p>
        </p:txBody>
      </p:sp>
    </p:spTree>
    <p:extLst>
      <p:ext uri="{BB962C8B-B14F-4D97-AF65-F5344CB8AC3E}">
        <p14:creationId xmlns:p14="http://schemas.microsoft.com/office/powerpoint/2010/main" val="3158680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7475335-8092-1040-8FF1-62235CF2B8E6}"/>
              </a:ext>
            </a:extLst>
          </p:cNvPr>
          <p:cNvSpPr>
            <a:spLocks noGrp="1"/>
          </p:cNvSpPr>
          <p:nvPr>
            <p:ph idx="1"/>
          </p:nvPr>
        </p:nvSpPr>
        <p:spPr>
          <a:xfrm>
            <a:off x="838200" y="2285999"/>
            <a:ext cx="10515600" cy="3890963"/>
          </a:xfrm>
        </p:spPr>
        <p:txBody>
          <a:bodyPr>
            <a:normAutofit/>
          </a:bodyPr>
          <a:lstStyle/>
          <a:p>
            <a:pPr marL="0" marR="0" indent="0" rtl="0">
              <a:buNone/>
            </a:pPr>
            <a:r>
              <a:rPr lang="fr-FR" sz="6000" b="0" i="0" u="none" strike="noStrike" baseline="30000" dirty="0">
                <a:solidFill>
                  <a:srgbClr val="1D4E9A"/>
                </a:solidFill>
                <a:latin typeface="Barlow Medium" panose="00000600000000000000" pitchFamily="2" charset="0"/>
              </a:rPr>
              <a:t>R. Esprit de lumière, Esprit Créateur,</a:t>
            </a:r>
          </a:p>
          <a:p>
            <a:pPr marL="0" marR="0" indent="0" rtl="0">
              <a:buNone/>
            </a:pPr>
            <a:r>
              <a:rPr lang="fr-FR" sz="6000" b="0" i="0" u="none" strike="noStrike" baseline="30000" dirty="0">
                <a:solidFill>
                  <a:srgbClr val="1D4E9A"/>
                </a:solidFill>
                <a:latin typeface="Barlow Medium" panose="00000600000000000000" pitchFamily="2" charset="0"/>
              </a:rPr>
              <a:t>Restaure en nous la joie, le feu, l’Espérance.</a:t>
            </a:r>
          </a:p>
          <a:p>
            <a:pPr marL="0" marR="0" indent="0" rtl="0">
              <a:buNone/>
            </a:pPr>
            <a:r>
              <a:rPr lang="fr-FR" sz="6000" b="0" i="0" u="none" strike="noStrike" baseline="30000" dirty="0">
                <a:solidFill>
                  <a:srgbClr val="1D4E9A"/>
                </a:solidFill>
                <a:latin typeface="Barlow Medium" panose="00000600000000000000" pitchFamily="2" charset="0"/>
              </a:rPr>
              <a:t>Affermis nos âmes, ranime nos cœurs,</a:t>
            </a:r>
          </a:p>
          <a:p>
            <a:pPr marL="0" marR="0" indent="0" rtl="0">
              <a:buNone/>
            </a:pPr>
            <a:r>
              <a:rPr lang="fr-FR" sz="6000" b="0" i="0" u="none" strike="noStrike" baseline="30000" dirty="0">
                <a:solidFill>
                  <a:srgbClr val="1D4E9A"/>
                </a:solidFill>
                <a:latin typeface="Barlow Medium" panose="00000600000000000000" pitchFamily="2" charset="0"/>
              </a:rPr>
              <a:t>Pour témoigner de ton amour immense.</a:t>
            </a:r>
            <a:endParaRPr lang="fr-FR" sz="6000" b="0" i="0" u="none" strike="noStrike" baseline="30000" dirty="0">
              <a:solidFill>
                <a:srgbClr val="000000"/>
              </a:solidFill>
              <a:latin typeface="Barlow" panose="00000500000000000000" pitchFamily="2" charset="0"/>
            </a:endParaRPr>
          </a:p>
          <a:p>
            <a:pPr marL="0" indent="0">
              <a:buNone/>
            </a:pPr>
            <a:endParaRPr lang="fr-FR" sz="6000" dirty="0"/>
          </a:p>
        </p:txBody>
      </p:sp>
    </p:spTree>
    <p:extLst>
      <p:ext uri="{BB962C8B-B14F-4D97-AF65-F5344CB8AC3E}">
        <p14:creationId xmlns:p14="http://schemas.microsoft.com/office/powerpoint/2010/main" val="2437160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606AF41-6B42-697F-E9A5-06FDB500A20A}"/>
              </a:ext>
            </a:extLst>
          </p:cNvPr>
          <p:cNvSpPr>
            <a:spLocks noGrp="1"/>
          </p:cNvSpPr>
          <p:nvPr>
            <p:ph idx="1"/>
          </p:nvPr>
        </p:nvSpPr>
        <p:spPr>
          <a:xfrm>
            <a:off x="838200" y="2928567"/>
            <a:ext cx="10515600" cy="4833355"/>
          </a:xfrm>
        </p:spPr>
        <p:txBody>
          <a:bodyPr>
            <a:normAutofit/>
          </a:bodyPr>
          <a:lstStyle/>
          <a:p>
            <a:pPr marL="0" marR="0" indent="0" rtl="0">
              <a:buNone/>
            </a:pPr>
            <a:r>
              <a:rPr lang="fr-FR" sz="6000" b="0" i="0" u="none" strike="noStrike" baseline="30000" dirty="0" err="1">
                <a:solidFill>
                  <a:srgbClr val="1D4E9A"/>
                </a:solidFill>
                <a:latin typeface="Barlow Medium" panose="00000600000000000000" pitchFamily="2" charset="0"/>
              </a:rPr>
              <a:t>Veni</a:t>
            </a:r>
            <a:r>
              <a:rPr lang="fr-FR" sz="6000" b="0" i="0" u="none" strike="noStrike" baseline="30000" dirty="0">
                <a:solidFill>
                  <a:srgbClr val="1D4E9A"/>
                </a:solidFill>
                <a:latin typeface="Barlow Medium" panose="00000600000000000000" pitchFamily="2" charset="0"/>
              </a:rPr>
              <a:t> </a:t>
            </a:r>
            <a:r>
              <a:rPr lang="fr-FR" sz="6000" b="0" i="0" u="none" strike="noStrike" baseline="30000" dirty="0" err="1">
                <a:solidFill>
                  <a:srgbClr val="1D4E9A"/>
                </a:solidFill>
                <a:latin typeface="Barlow Medium" panose="00000600000000000000" pitchFamily="2" charset="0"/>
              </a:rPr>
              <a:t>Sancte</a:t>
            </a:r>
            <a:r>
              <a:rPr lang="fr-FR" sz="6000" b="0" i="0" u="none" strike="noStrike" baseline="30000" dirty="0">
                <a:solidFill>
                  <a:srgbClr val="1D4E9A"/>
                </a:solidFill>
                <a:latin typeface="Barlow Medium" panose="00000600000000000000" pitchFamily="2" charset="0"/>
              </a:rPr>
              <a:t> </a:t>
            </a:r>
            <a:r>
              <a:rPr lang="fr-FR" sz="6000" b="0" i="0" u="none" strike="noStrike" baseline="30000" dirty="0" err="1">
                <a:solidFill>
                  <a:srgbClr val="1D4E9A"/>
                </a:solidFill>
                <a:latin typeface="Barlow Medium" panose="00000600000000000000" pitchFamily="2" charset="0"/>
              </a:rPr>
              <a:t>Spiritus</a:t>
            </a:r>
            <a:endParaRPr lang="fr-FR" sz="6000" b="0" i="0" u="none" strike="noStrike" baseline="30000" dirty="0">
              <a:solidFill>
                <a:srgbClr val="1D4E9A"/>
              </a:solidFill>
              <a:latin typeface="Barlow Medium" panose="00000600000000000000" pitchFamily="2" charset="0"/>
            </a:endParaRPr>
          </a:p>
          <a:p>
            <a:pPr marL="0" marR="0" indent="0" rtl="0">
              <a:buNone/>
            </a:pPr>
            <a:r>
              <a:rPr lang="fr-FR" sz="6000" b="0" i="0" u="none" strike="noStrike" baseline="30000" dirty="0" err="1">
                <a:solidFill>
                  <a:srgbClr val="1D4E9A"/>
                </a:solidFill>
                <a:latin typeface="Barlow Medium" panose="00000600000000000000" pitchFamily="2" charset="0"/>
              </a:rPr>
              <a:t>Veni</a:t>
            </a:r>
            <a:r>
              <a:rPr lang="fr-FR" sz="6000" b="0" i="0" u="none" strike="noStrike" baseline="30000" dirty="0">
                <a:solidFill>
                  <a:srgbClr val="1D4E9A"/>
                </a:solidFill>
                <a:latin typeface="Barlow Medium" panose="00000600000000000000" pitchFamily="2" charset="0"/>
              </a:rPr>
              <a:t> </a:t>
            </a:r>
            <a:r>
              <a:rPr lang="fr-FR" sz="6000" b="0" i="0" u="none" strike="noStrike" baseline="30000" dirty="0" err="1">
                <a:solidFill>
                  <a:srgbClr val="1D4E9A"/>
                </a:solidFill>
                <a:latin typeface="Barlow Medium" panose="00000600000000000000" pitchFamily="2" charset="0"/>
              </a:rPr>
              <a:t>Sancte</a:t>
            </a:r>
            <a:r>
              <a:rPr lang="fr-FR" sz="6000" b="0" i="0" u="none" strike="noStrike" baseline="30000" dirty="0">
                <a:solidFill>
                  <a:srgbClr val="1D4E9A"/>
                </a:solidFill>
                <a:latin typeface="Barlow Medium" panose="00000600000000000000" pitchFamily="2" charset="0"/>
              </a:rPr>
              <a:t> </a:t>
            </a:r>
            <a:r>
              <a:rPr lang="fr-FR" sz="6000" b="0" i="0" u="none" strike="noStrike" baseline="30000" dirty="0" err="1">
                <a:solidFill>
                  <a:srgbClr val="1D4E9A"/>
                </a:solidFill>
                <a:latin typeface="Barlow Medium" panose="00000600000000000000" pitchFamily="2" charset="0"/>
              </a:rPr>
              <a:t>Spiritus</a:t>
            </a:r>
            <a:r>
              <a:rPr lang="fr-FR" sz="6000" b="0" i="0" u="none" strike="noStrike" baseline="30000" dirty="0">
                <a:solidFill>
                  <a:srgbClr val="1D4E9A"/>
                </a:solidFill>
                <a:latin typeface="Barlow Medium" panose="00000600000000000000" pitchFamily="2" charset="0"/>
              </a:rPr>
              <a:t> (bis)</a:t>
            </a:r>
            <a:endParaRPr lang="fr-FR" sz="6000" b="0" i="0" u="none" strike="noStrike" baseline="30000" dirty="0">
              <a:solidFill>
                <a:srgbClr val="000000"/>
              </a:solidFill>
              <a:latin typeface="Barlow" panose="00000500000000000000" pitchFamily="2" charset="0"/>
            </a:endParaRPr>
          </a:p>
        </p:txBody>
      </p:sp>
    </p:spTree>
    <p:extLst>
      <p:ext uri="{BB962C8B-B14F-4D97-AF65-F5344CB8AC3E}">
        <p14:creationId xmlns:p14="http://schemas.microsoft.com/office/powerpoint/2010/main" val="1106869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606AF41-6B42-697F-E9A5-06FDB500A20A}"/>
              </a:ext>
            </a:extLst>
          </p:cNvPr>
          <p:cNvSpPr>
            <a:spLocks noGrp="1"/>
          </p:cNvSpPr>
          <p:nvPr>
            <p:ph idx="1"/>
          </p:nvPr>
        </p:nvSpPr>
        <p:spPr>
          <a:xfrm>
            <a:off x="838199" y="1348744"/>
            <a:ext cx="10730501" cy="4833355"/>
          </a:xfrm>
        </p:spPr>
        <p:txBody>
          <a:bodyPr>
            <a:normAutofit/>
          </a:bodyPr>
          <a:lstStyle/>
          <a:p>
            <a:pPr marL="0" marR="0" indent="0" rtl="0">
              <a:buNone/>
            </a:pPr>
            <a:r>
              <a:rPr lang="fr-FR" sz="6000" b="0" i="0" u="none" strike="noStrike" baseline="30000" dirty="0">
                <a:solidFill>
                  <a:srgbClr val="000000"/>
                </a:solidFill>
                <a:latin typeface="Barlow" panose="00000500000000000000" pitchFamily="2" charset="0"/>
              </a:rPr>
              <a:t>3. Donne-nous la charité</a:t>
            </a:r>
          </a:p>
          <a:p>
            <a:pPr marL="0" marR="0" indent="0" rtl="0">
              <a:buNone/>
            </a:pPr>
            <a:r>
              <a:rPr lang="fr-FR" sz="6000" b="0" i="0" u="none" strike="noStrike" baseline="30000" dirty="0">
                <a:solidFill>
                  <a:srgbClr val="000000"/>
                </a:solidFill>
                <a:latin typeface="Barlow" panose="00000500000000000000" pitchFamily="2" charset="0"/>
              </a:rPr>
              <a:t>Pour aimer en vérité,</a:t>
            </a:r>
          </a:p>
          <a:p>
            <a:pPr marL="0" marR="0" indent="0" rtl="0">
              <a:buNone/>
            </a:pPr>
            <a:r>
              <a:rPr lang="fr-FR" sz="6000" b="0" i="0" u="none" strike="noStrike" baseline="30000" dirty="0">
                <a:solidFill>
                  <a:srgbClr val="000000"/>
                </a:solidFill>
                <a:latin typeface="Barlow" panose="00000500000000000000" pitchFamily="2" charset="0"/>
              </a:rPr>
              <a:t>Viens, Esprit Saint, nous brûler de ton feu !</a:t>
            </a:r>
          </a:p>
          <a:p>
            <a:pPr marL="0" marR="0" indent="0" rtl="0">
              <a:buNone/>
            </a:pPr>
            <a:r>
              <a:rPr lang="fr-FR" sz="6000" b="0" i="0" u="none" strike="noStrike" baseline="30000" dirty="0">
                <a:solidFill>
                  <a:srgbClr val="000000"/>
                </a:solidFill>
                <a:latin typeface="Barlow" panose="00000500000000000000" pitchFamily="2" charset="0"/>
              </a:rPr>
              <a:t>Nous accueillons ta clarté</a:t>
            </a:r>
          </a:p>
          <a:p>
            <a:pPr marL="0" marR="0" indent="0" rtl="0">
              <a:buNone/>
            </a:pPr>
            <a:r>
              <a:rPr lang="fr-FR" sz="6000" b="0" i="0" u="none" strike="noStrike" baseline="30000" dirty="0">
                <a:solidFill>
                  <a:srgbClr val="000000"/>
                </a:solidFill>
                <a:latin typeface="Barlow" panose="00000500000000000000" pitchFamily="2" charset="0"/>
              </a:rPr>
              <a:t>Pour grandir en liberté,</a:t>
            </a:r>
          </a:p>
          <a:p>
            <a:pPr marL="0" marR="0" indent="0" rtl="0">
              <a:buNone/>
            </a:pPr>
            <a:r>
              <a:rPr lang="fr-FR" sz="6000" b="0" i="0" u="none" strike="noStrike" baseline="30000" dirty="0">
                <a:solidFill>
                  <a:srgbClr val="000000"/>
                </a:solidFill>
                <a:latin typeface="Barlow" panose="00000500000000000000" pitchFamily="2" charset="0"/>
              </a:rPr>
              <a:t>Viens, Esprit Saint, viens transformer nos vies !</a:t>
            </a:r>
          </a:p>
        </p:txBody>
      </p:sp>
    </p:spTree>
    <p:extLst>
      <p:ext uri="{BB962C8B-B14F-4D97-AF65-F5344CB8AC3E}">
        <p14:creationId xmlns:p14="http://schemas.microsoft.com/office/powerpoint/2010/main" val="1079509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7475335-8092-1040-8FF1-62235CF2B8E6}"/>
              </a:ext>
            </a:extLst>
          </p:cNvPr>
          <p:cNvSpPr>
            <a:spLocks noGrp="1"/>
          </p:cNvSpPr>
          <p:nvPr>
            <p:ph idx="1"/>
          </p:nvPr>
        </p:nvSpPr>
        <p:spPr>
          <a:xfrm>
            <a:off x="838200" y="2285999"/>
            <a:ext cx="10515600" cy="3890963"/>
          </a:xfrm>
        </p:spPr>
        <p:txBody>
          <a:bodyPr>
            <a:normAutofit/>
          </a:bodyPr>
          <a:lstStyle/>
          <a:p>
            <a:pPr marL="0" marR="0" indent="0" rtl="0">
              <a:buNone/>
            </a:pPr>
            <a:r>
              <a:rPr lang="fr-FR" sz="6000" b="0" i="0" u="none" strike="noStrike" baseline="30000" dirty="0">
                <a:solidFill>
                  <a:srgbClr val="1D4E9A"/>
                </a:solidFill>
                <a:latin typeface="Barlow Medium" panose="00000600000000000000" pitchFamily="2" charset="0"/>
              </a:rPr>
              <a:t>R. Esprit de lumière, Esprit Créateur,</a:t>
            </a:r>
          </a:p>
          <a:p>
            <a:pPr marL="0" marR="0" indent="0" rtl="0">
              <a:buNone/>
            </a:pPr>
            <a:r>
              <a:rPr lang="fr-FR" sz="6000" b="0" i="0" u="none" strike="noStrike" baseline="30000" dirty="0">
                <a:solidFill>
                  <a:srgbClr val="1D4E9A"/>
                </a:solidFill>
                <a:latin typeface="Barlow Medium" panose="00000600000000000000" pitchFamily="2" charset="0"/>
              </a:rPr>
              <a:t>Restaure en nous la joie, le feu, l’Espérance.</a:t>
            </a:r>
          </a:p>
          <a:p>
            <a:pPr marL="0" marR="0" indent="0" rtl="0">
              <a:buNone/>
            </a:pPr>
            <a:r>
              <a:rPr lang="fr-FR" sz="6000" b="0" i="0" u="none" strike="noStrike" baseline="30000" dirty="0">
                <a:solidFill>
                  <a:srgbClr val="1D4E9A"/>
                </a:solidFill>
                <a:latin typeface="Barlow Medium" panose="00000600000000000000" pitchFamily="2" charset="0"/>
              </a:rPr>
              <a:t>Affermis nos âmes, ranime nos cœurs,</a:t>
            </a:r>
          </a:p>
          <a:p>
            <a:pPr marL="0" marR="0" indent="0" rtl="0">
              <a:buNone/>
            </a:pPr>
            <a:r>
              <a:rPr lang="fr-FR" sz="6000" b="0" i="0" u="none" strike="noStrike" baseline="30000" dirty="0">
                <a:solidFill>
                  <a:srgbClr val="1D4E9A"/>
                </a:solidFill>
                <a:latin typeface="Barlow Medium" panose="00000600000000000000" pitchFamily="2" charset="0"/>
              </a:rPr>
              <a:t>Pour témoigner de ton amour immense.</a:t>
            </a:r>
            <a:endParaRPr lang="fr-FR" sz="6000" b="0" i="0" u="none" strike="noStrike" baseline="30000" dirty="0">
              <a:solidFill>
                <a:srgbClr val="000000"/>
              </a:solidFill>
              <a:latin typeface="Barlow" panose="00000500000000000000" pitchFamily="2" charset="0"/>
            </a:endParaRPr>
          </a:p>
          <a:p>
            <a:pPr marL="0" indent="0">
              <a:buNone/>
            </a:pPr>
            <a:endParaRPr lang="fr-FR" sz="6000" dirty="0"/>
          </a:p>
        </p:txBody>
      </p:sp>
    </p:spTree>
    <p:extLst>
      <p:ext uri="{BB962C8B-B14F-4D97-AF65-F5344CB8AC3E}">
        <p14:creationId xmlns:p14="http://schemas.microsoft.com/office/powerpoint/2010/main" val="2622280994"/>
      </p:ext>
    </p:extLst>
  </p:cSld>
  <p:clrMapOvr>
    <a:masterClrMapping/>
  </p:clrMapOvr>
</p:sld>
</file>

<file path=ppt/theme/theme1.xml><?xml version="1.0" encoding="utf-8"?>
<a:theme xmlns:a="http://schemas.openxmlformats.org/drawingml/2006/main" name="Base">
  <a:themeElements>
    <a:clrScheme name="Base">
      <a:dk1>
        <a:sysClr val="windowText" lastClr="000000"/>
      </a:dk1>
      <a:lt1>
        <a:sysClr val="window" lastClr="FFFFFF"/>
      </a:lt1>
      <a:dk2>
        <a:srgbClr val="505046"/>
      </a:dk2>
      <a:lt2>
        <a:srgbClr val="EEECE1"/>
      </a:lt2>
      <a:accent1>
        <a:srgbClr val="DF5327"/>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Personnalisé 1">
      <a:majorFont>
        <a:latin typeface="Libre Baskerville"/>
        <a:ea typeface=""/>
        <a:cs typeface=""/>
      </a:majorFont>
      <a:minorFont>
        <a:latin typeface="Poppins"/>
        <a:ea typeface=""/>
        <a:cs typeface=""/>
      </a:minorFont>
    </a:fontScheme>
    <a:fmtScheme name="Base">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Base</Template>
  <TotalTime>393</TotalTime>
  <Words>976</Words>
  <Application>Microsoft Office PowerPoint</Application>
  <PresentationFormat>Grand écran</PresentationFormat>
  <Paragraphs>78</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ADayWithoutSunText-Bold</vt:lpstr>
      <vt:lpstr>ADayWithoutSunText-Regular</vt:lpstr>
      <vt:lpstr>Barlow</vt:lpstr>
      <vt:lpstr>Barlow Medium</vt:lpstr>
      <vt:lpstr>Corbel</vt:lpstr>
      <vt:lpstr>Libre Baskerville</vt:lpstr>
      <vt:lpstr>Poppins</vt:lpstr>
      <vt:lpstr>Base</vt:lpstr>
      <vt:lpstr>Première  oasis</vt:lpstr>
      <vt:lpstr>Esprit de Lumière, Esprit créateur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Esprit de Sainteté</vt:lpstr>
      <vt:lpstr>Présentation PowerPoint</vt:lpstr>
      <vt:lpstr>Présentation PowerPoint</vt:lpstr>
      <vt:lpstr>Parole de Dieu (Jn 4, 5-15)</vt:lpstr>
      <vt:lpstr>Présentation PowerPoint</vt:lpstr>
      <vt:lpstr>Présentation PowerPoint</vt:lpstr>
      <vt:lpstr>Vocabulaire : charisme</vt:lpstr>
      <vt:lpstr>Conversation dans l’Esprit</vt:lpstr>
      <vt:lpstr>Prière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Les jeunes</dc:creator>
  <cp:lastModifiedBy>Madeleine GAILLARD</cp:lastModifiedBy>
  <cp:revision>5</cp:revision>
  <dcterms:created xsi:type="dcterms:W3CDTF">2026-02-10T08:22:50Z</dcterms:created>
  <dcterms:modified xsi:type="dcterms:W3CDTF">2026-02-10T20:34:55Z</dcterms:modified>
</cp:coreProperties>
</file>