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4" r:id="rId5"/>
    <p:sldId id="284" r:id="rId6"/>
    <p:sldId id="281" r:id="rId7"/>
    <p:sldId id="285" r:id="rId8"/>
    <p:sldId id="282" r:id="rId9"/>
    <p:sldId id="286" r:id="rId10"/>
    <p:sldId id="283" r:id="rId11"/>
    <p:sldId id="287" r:id="rId12"/>
    <p:sldId id="266" r:id="rId13"/>
    <p:sldId id="267" r:id="rId14"/>
    <p:sldId id="269" r:id="rId15"/>
    <p:sldId id="270" r:id="rId16"/>
    <p:sldId id="289" r:id="rId17"/>
    <p:sldId id="288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5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67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84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3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51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12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26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61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70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63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79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4BE13AE-DB88-4E4E-A5FE-A66BA8A096EA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26E67EB-D876-457A-AB4F-892353052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7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2BB61D2-BF1A-DF48-C637-3CC1CFA1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5" y="441325"/>
            <a:ext cx="6645910" cy="59753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550F4B-46D4-2651-4FB6-2EE5E80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472" y="4279848"/>
            <a:ext cx="9966960" cy="2054302"/>
          </a:xfrm>
        </p:spPr>
        <p:txBody>
          <a:bodyPr>
            <a:noAutofit/>
          </a:bodyPr>
          <a:lstStyle/>
          <a:p>
            <a:pPr marR="0" rtl="0"/>
            <a:r>
              <a:rPr lang="fr-FR" sz="11000" b="1" i="1" u="none" strike="noStrike" cap="none" baseline="30000" dirty="0">
                <a:solidFill>
                  <a:schemeClr val="bg1"/>
                </a:solidFill>
                <a:effectLst/>
                <a:latin typeface="Libre Baskerville" panose="02000000000000000000" pitchFamily="2" charset="0"/>
              </a:rPr>
              <a:t>Troisième </a:t>
            </a:r>
            <a:br>
              <a:rPr lang="fr-FR" sz="11000" b="1" i="1" u="none" strike="noStrike" cap="none" baseline="30000" dirty="0">
                <a:solidFill>
                  <a:schemeClr val="bg1"/>
                </a:solidFill>
                <a:effectLst/>
                <a:latin typeface="Libre Baskerville" panose="02000000000000000000" pitchFamily="2" charset="0"/>
              </a:rPr>
            </a:br>
            <a:r>
              <a:rPr lang="fr-FR" sz="11000" b="1" i="1" u="none" strike="noStrike" cap="none" baseline="30000" dirty="0">
                <a:solidFill>
                  <a:schemeClr val="bg1"/>
                </a:solidFill>
                <a:effectLst/>
                <a:latin typeface="Libre Baskerville" panose="02000000000000000000" pitchFamily="2" charset="0"/>
              </a:rPr>
              <a:t>oasis</a:t>
            </a:r>
            <a:endParaRPr lang="fr-FR" sz="11000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03F3D20-03F6-80FF-6BE1-7626B62669D3}"/>
              </a:ext>
            </a:extLst>
          </p:cNvPr>
          <p:cNvSpPr/>
          <p:nvPr/>
        </p:nvSpPr>
        <p:spPr>
          <a:xfrm>
            <a:off x="2306320" y="5670028"/>
            <a:ext cx="7538720" cy="4361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EA1E05-FCCA-CDA5-4CFE-09026883E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6" y="5898018"/>
            <a:ext cx="9497676" cy="436132"/>
          </a:xfrm>
          <a:noFill/>
        </p:spPr>
        <p:txBody>
          <a:bodyPr anchor="ctr">
            <a:normAutofit fontScale="70000" lnSpcReduction="20000"/>
          </a:bodyPr>
          <a:lstStyle/>
          <a:p>
            <a:r>
              <a:rPr lang="fr-FR" sz="6000" b="0" i="1" u="none" strike="noStrike" baseline="30000" dirty="0">
                <a:solidFill>
                  <a:schemeClr val="bg1"/>
                </a:solidFill>
                <a:latin typeface="Libre Baskerville" panose="02000000000000000000" pitchFamily="2" charset="0"/>
              </a:rPr>
              <a:t>Oser appeler ! </a:t>
            </a:r>
          </a:p>
        </p:txBody>
      </p:sp>
    </p:spTree>
    <p:extLst>
      <p:ext uri="{BB962C8B-B14F-4D97-AF65-F5344CB8AC3E}">
        <p14:creationId xmlns:p14="http://schemas.microsoft.com/office/powerpoint/2010/main" val="317152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60"/>
            <a:ext cx="10515600" cy="3931602"/>
          </a:xfrm>
        </p:spPr>
        <p:txBody>
          <a:bodyPr>
            <a:normAutofit/>
          </a:bodyPr>
          <a:lstStyle/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4-En toutes tes œuvres d’amour et de vie,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Porte témoignage au feu de l’Esprit,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Proclame à tes frères l’Évangile de la Paix !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Ne crains pas, il fait route avec toi.</a:t>
            </a:r>
          </a:p>
        </p:txBody>
      </p:sp>
    </p:spTree>
    <p:extLst>
      <p:ext uri="{BB962C8B-B14F-4D97-AF65-F5344CB8AC3E}">
        <p14:creationId xmlns:p14="http://schemas.microsoft.com/office/powerpoint/2010/main" val="328244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080"/>
            <a:ext cx="10947400" cy="3758882"/>
          </a:xfrm>
        </p:spPr>
        <p:txBody>
          <a:bodyPr>
            <a:normAutofit/>
          </a:bodyPr>
          <a:lstStyle/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Écoute, ton Dieu t’appelle : « Viens, suis-moi » !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Lève-toi et ne crains pas de marcher avec Lui.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Il est ton chemin de Vie, la Route de ta joie ! (bis)</a:t>
            </a:r>
          </a:p>
        </p:txBody>
      </p:sp>
    </p:spTree>
    <p:extLst>
      <p:ext uri="{BB962C8B-B14F-4D97-AF65-F5344CB8AC3E}">
        <p14:creationId xmlns:p14="http://schemas.microsoft.com/office/powerpoint/2010/main" val="125193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67D73-00D5-F13E-FF3D-3E5DEC61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i="1" u="none" strike="noStrike" baseline="30000" dirty="0">
                <a:solidFill>
                  <a:srgbClr val="0070C0"/>
                </a:solidFill>
                <a:latin typeface="Libre Baskerville" panose="02000000000000000000" pitchFamily="2" charset="0"/>
              </a:rPr>
              <a:t>Viens, suis-moi</a:t>
            </a:r>
            <a:endParaRPr lang="fr-FR" sz="138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E0B49-7FEA-CFCD-2B4A-42CE6AB92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669280"/>
            <a:ext cx="9872871" cy="426720"/>
          </a:xfrm>
        </p:spPr>
        <p:txBody>
          <a:bodyPr/>
          <a:lstStyle/>
          <a:p>
            <a:pPr marL="45720" indent="0" algn="ctr">
              <a:buNone/>
            </a:pPr>
            <a:r>
              <a:rPr lang="fr-FR" dirty="0">
                <a:solidFill>
                  <a:schemeClr val="tx1"/>
                </a:solidFill>
              </a:rPr>
              <a:t>Pour retrouver le lien vers la musique, flashez le code</a:t>
            </a:r>
          </a:p>
          <a:p>
            <a:pPr marL="45720" indent="0" algn="ctr">
              <a:buNone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C9D3E08-2C8E-1F7E-D8D8-6A90D907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544" y="1405710"/>
            <a:ext cx="4182912" cy="404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8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9C9A81-8608-9F2B-BE34-F63F87D62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00960"/>
            <a:ext cx="9872871" cy="3495040"/>
          </a:xfrm>
        </p:spPr>
        <p:txBody>
          <a:bodyPr>
            <a:noAutofit/>
          </a:bodyPr>
          <a:lstStyle/>
          <a:p>
            <a:pPr marL="45720" marR="0" indent="0" rtl="0">
              <a:buNone/>
            </a:pPr>
            <a:r>
              <a:rPr lang="fr-FR" sz="6000" b="0" i="0" u="none" strike="noStrike" baseline="30000" dirty="0">
                <a:solidFill>
                  <a:srgbClr val="1D4E9A"/>
                </a:solidFill>
                <a:latin typeface="Barlow Medium" panose="00000600000000000000" pitchFamily="2" charset="0"/>
              </a:rPr>
              <a:t>Viens, suis-moi, </a:t>
            </a:r>
          </a:p>
          <a:p>
            <a:pPr marL="45720" marR="0" indent="0" rtl="0">
              <a:buNone/>
            </a:pPr>
            <a:r>
              <a:rPr lang="fr-FR" sz="6000" b="0" i="0" u="none" strike="noStrike" baseline="30000" dirty="0">
                <a:solidFill>
                  <a:srgbClr val="1D4E9A"/>
                </a:solidFill>
                <a:latin typeface="Barlow Medium" panose="00000600000000000000" pitchFamily="2" charset="0"/>
              </a:rPr>
              <a:t>reçois la vie que je désire pour toi. </a:t>
            </a:r>
          </a:p>
          <a:p>
            <a:pPr marL="45720" marR="0" indent="0" rtl="0">
              <a:buNone/>
            </a:pPr>
            <a:r>
              <a:rPr lang="fr-FR" sz="6000" b="0" i="0" u="none" strike="noStrike" baseline="30000" dirty="0">
                <a:solidFill>
                  <a:srgbClr val="1D4E9A"/>
                </a:solidFill>
                <a:latin typeface="Barlow Medium" panose="00000600000000000000" pitchFamily="2" charset="0"/>
              </a:rPr>
              <a:t>Ton oui sera ma joie, viens suis-moi.</a:t>
            </a:r>
          </a:p>
        </p:txBody>
      </p:sp>
    </p:spTree>
    <p:extLst>
      <p:ext uri="{BB962C8B-B14F-4D97-AF65-F5344CB8AC3E}">
        <p14:creationId xmlns:p14="http://schemas.microsoft.com/office/powerpoint/2010/main" val="128391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CFDC2-3859-5A8B-5CB1-FFB58721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i="1" u="none" strike="noStrike" baseline="30000" dirty="0">
                <a:solidFill>
                  <a:srgbClr val="0070C0"/>
                </a:solidFill>
                <a:latin typeface="Libre Baskerville" panose="02000000000000000000" pitchFamily="2" charset="0"/>
              </a:rPr>
              <a:t>Parole de Dieu (</a:t>
            </a:r>
            <a:r>
              <a:rPr lang="fr-FR" sz="6000" b="1" i="1" u="none" strike="noStrike" baseline="30000" dirty="0" err="1">
                <a:solidFill>
                  <a:srgbClr val="0070C0"/>
                </a:solidFill>
                <a:latin typeface="Libre Baskerville" panose="02000000000000000000" pitchFamily="2" charset="0"/>
              </a:rPr>
              <a:t>Jn</a:t>
            </a:r>
            <a:r>
              <a:rPr lang="fr-FR" sz="6000" b="1" i="1" u="none" strike="noStrike" baseline="30000" dirty="0">
                <a:solidFill>
                  <a:srgbClr val="0070C0"/>
                </a:solidFill>
                <a:latin typeface="Libre Baskerville" panose="02000000000000000000" pitchFamily="2" charset="0"/>
              </a:rPr>
              <a:t> 11, 17-29)</a:t>
            </a:r>
            <a:endParaRPr lang="fr-FR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D2FA13-AC4D-BBB5-5904-32AE078A1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15440"/>
            <a:ext cx="10419080" cy="4846320"/>
          </a:xfrm>
        </p:spPr>
        <p:txBody>
          <a:bodyPr>
            <a:noAutofit/>
          </a:bodyPr>
          <a:lstStyle/>
          <a:p>
            <a:pPr marL="45720" marR="0" indent="0" algn="l" rtl="0">
              <a:lnSpc>
                <a:spcPct val="150000"/>
              </a:lnSpc>
              <a:buNone/>
            </a:pPr>
            <a:r>
              <a:rPr lang="fr-FR" sz="35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À son arrivée, Jésus trouva Lazare au tombeau depuis quatre jours déjà. Comme Béthanie était tout près de Jérusalem – à une distance de quinze stades (c’est-à-dire une demi-heure de marche environ) –, beaucoup de Juifs étaient venus réconforter Marthe et Marie au sujet de leur frère. Lorsque Marthe apprit l’arrivée de Jésus, elle partit à sa rencontre, tandis que Marie restait assise à la maison. Marthe dit à Jésus : « Seigneur, si tu avais été ici, mon frère ne serait pas mort. Mais maintenant encore, je le </a:t>
            </a:r>
            <a:r>
              <a:rPr lang="fr-FR" sz="3500" b="0" i="0" u="none" strike="noStrike" baseline="30000" dirty="0" err="1">
                <a:solidFill>
                  <a:srgbClr val="000000"/>
                </a:solidFill>
                <a:latin typeface="Barlow" panose="00000500000000000000" pitchFamily="2" charset="0"/>
              </a:rPr>
              <a:t>sais,tout</a:t>
            </a:r>
            <a:r>
              <a:rPr lang="fr-FR" sz="35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 ce que tu demanderas à Dieu, Dieu te l’accordera. 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1F19639-C7DC-4B1A-32D8-296D1435BA3D}"/>
              </a:ext>
            </a:extLst>
          </p:cNvPr>
          <p:cNvSpPr/>
          <p:nvPr/>
        </p:nvSpPr>
        <p:spPr>
          <a:xfrm>
            <a:off x="11226800" y="6055360"/>
            <a:ext cx="487680" cy="4064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57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18FDBC-A663-C0B4-74E0-4997F11C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904240"/>
            <a:ext cx="9872871" cy="5191760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fr-FR" sz="35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» Jésus lui dit : « Ton frère ressuscitera. » Marthe reprit : « Je sais qu’il ressuscitera à la résurrection, au dernier jour. » Jésus lui dit : « Moi, je suis la résurrection et la vie. Celui qui croit en moi, même s’il meurt, vivra ; quiconque vit et croit en moi ne mourra jamais. Crois-tu cela ? » Elle répondit : « Oui, Seigneur, je le crois : tu es le Christ, le Fils de Dieu, tu es celui qui vient dans le monde. » Ayant dit cela, elle partit appeler sa sœur Marie, et lui dit tout bas : « Le Maître est là, il t’appelle. » Marie, dès qu’elle l’entendit, se leva rapidement et alla rejoindre Jésus.</a:t>
            </a:r>
          </a:p>
        </p:txBody>
      </p:sp>
    </p:spTree>
    <p:extLst>
      <p:ext uri="{BB962C8B-B14F-4D97-AF65-F5344CB8AC3E}">
        <p14:creationId xmlns:p14="http://schemas.microsoft.com/office/powerpoint/2010/main" val="109836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6BB4ED-D988-3B12-4802-DD26E15E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29" y="1786790"/>
            <a:ext cx="4465320" cy="46431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fr-FR" sz="4800" b="0" i="0" u="none" strike="noStrike" baseline="30000" dirty="0">
                <a:solidFill>
                  <a:srgbClr val="000000"/>
                </a:solidFill>
                <a:latin typeface="ADayWithoutSunText-Regular"/>
              </a:rPr>
              <a:t>Dans un premier tour, chacun relève le mot, </a:t>
            </a:r>
            <a:r>
              <a:rPr lang="fr-FR" sz="4800" b="1" i="0" u="none" strike="noStrike" baseline="30000" dirty="0">
                <a:solidFill>
                  <a:srgbClr val="EC8A1F"/>
                </a:solidFill>
                <a:latin typeface="ADayWithoutSunText-Bold"/>
              </a:rPr>
              <a:t>l’expression qui le touche, le rejoint, l'interpelle</a:t>
            </a:r>
            <a:r>
              <a:rPr lang="fr-FR" sz="4800" b="0" i="0" u="none" strike="noStrike" baseline="30000" dirty="0">
                <a:solidFill>
                  <a:srgbClr val="000000"/>
                </a:solidFill>
                <a:latin typeface="ADayWithoutSunText-Regular"/>
              </a:rPr>
              <a:t>. Nous nous écoutons en silence, sans réagir, sans même intervenir. </a:t>
            </a:r>
          </a:p>
          <a:p>
            <a:pPr marL="45720" indent="0">
              <a:buNone/>
            </a:pPr>
            <a:endParaRPr lang="fr-FR" sz="5400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B3A144A-AE21-C8CC-C2FC-9FBC6A1CF5E3}"/>
              </a:ext>
            </a:extLst>
          </p:cNvPr>
          <p:cNvSpPr txBox="1">
            <a:spLocks/>
          </p:cNvSpPr>
          <p:nvPr/>
        </p:nvSpPr>
        <p:spPr>
          <a:xfrm>
            <a:off x="2392681" y="955040"/>
            <a:ext cx="1590039" cy="1452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fr-FR" sz="7200" b="1" baseline="30000" dirty="0">
                <a:solidFill>
                  <a:schemeClr val="accent4"/>
                </a:solidFill>
                <a:latin typeface="ADayWithoutSunText-Regular"/>
              </a:rPr>
              <a:t>1</a:t>
            </a:r>
            <a:endParaRPr lang="fr-FR" sz="8000" b="1" dirty="0">
              <a:solidFill>
                <a:schemeClr val="accent4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8C933F6-73D3-9708-8A72-080452209E6C}"/>
              </a:ext>
            </a:extLst>
          </p:cNvPr>
          <p:cNvSpPr txBox="1">
            <a:spLocks/>
          </p:cNvSpPr>
          <p:nvPr/>
        </p:nvSpPr>
        <p:spPr>
          <a:xfrm>
            <a:off x="8691881" y="955040"/>
            <a:ext cx="1590039" cy="1452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fr-FR" sz="7200" b="1" baseline="30000" dirty="0">
                <a:solidFill>
                  <a:schemeClr val="accent4"/>
                </a:solidFill>
                <a:latin typeface="ADayWithoutSunText-Regular"/>
              </a:rPr>
              <a:t>2</a:t>
            </a:r>
            <a:endParaRPr lang="fr-FR" sz="8000" b="1" dirty="0">
              <a:solidFill>
                <a:schemeClr val="accent4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4E295BB-94F3-DBC8-0137-6BDFE63CA6A8}"/>
              </a:ext>
            </a:extLst>
          </p:cNvPr>
          <p:cNvSpPr txBox="1">
            <a:spLocks/>
          </p:cNvSpPr>
          <p:nvPr/>
        </p:nvSpPr>
        <p:spPr>
          <a:xfrm>
            <a:off x="6798583" y="1791927"/>
            <a:ext cx="4465320" cy="437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fr-FR" sz="4800" baseline="30000" dirty="0">
                <a:solidFill>
                  <a:srgbClr val="000000"/>
                </a:solidFill>
                <a:latin typeface="ADayWithoutSunText-Regular"/>
              </a:rPr>
              <a:t>Puis dans un second tour, chacun redit </a:t>
            </a:r>
            <a:r>
              <a:rPr lang="fr-FR" sz="4800" b="1" baseline="30000" dirty="0">
                <a:solidFill>
                  <a:schemeClr val="accent4"/>
                </a:solidFill>
                <a:latin typeface="ADayWithoutSunText-Regular"/>
              </a:rPr>
              <a:t>le mot ou l’expression choisie et pourquoi il a été touché, ce que cela lui rappelle, ou lui suggère</a:t>
            </a:r>
            <a:r>
              <a:rPr lang="fr-FR" sz="4800" baseline="30000" dirty="0">
                <a:solidFill>
                  <a:srgbClr val="000000"/>
                </a:solidFill>
                <a:latin typeface="ADayWithoutSunText-Regular"/>
              </a:rPr>
              <a:t>. Là encore, nous écoutons chacun dans le respect total. </a:t>
            </a:r>
          </a:p>
        </p:txBody>
      </p:sp>
    </p:spTree>
    <p:extLst>
      <p:ext uri="{BB962C8B-B14F-4D97-AF65-F5344CB8AC3E}">
        <p14:creationId xmlns:p14="http://schemas.microsoft.com/office/powerpoint/2010/main" val="3729239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368A9D-0912-237F-8061-6E80A0B1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78480"/>
            <a:ext cx="9872871" cy="30175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ADayWithoutSunText-Regular"/>
              </a:rPr>
              <a:t>Chacun après avoir lu ce texte peut dire ce qu’est une </a:t>
            </a:r>
            <a:r>
              <a:rPr lang="fr-FR" sz="6000" b="1" i="0" u="none" strike="noStrike" baseline="30000" dirty="0">
                <a:solidFill>
                  <a:srgbClr val="D8390F"/>
                </a:solidFill>
                <a:latin typeface="ADayWithoutSunText-Bold"/>
              </a:rPr>
              <a:t>vocation</a:t>
            </a:r>
            <a:r>
              <a:rPr lang="fr-FR" sz="6000" b="0" i="0" u="none" strike="noStrike" baseline="30000" dirty="0">
                <a:solidFill>
                  <a:srgbClr val="000000"/>
                </a:solidFill>
                <a:latin typeface="ADayWithoutSunText-Regular"/>
              </a:rPr>
              <a:t> avec ses propres mots. </a:t>
            </a:r>
          </a:p>
          <a:p>
            <a:pPr marL="45720" indent="0" algn="ctr">
              <a:buNone/>
            </a:pPr>
            <a:endParaRPr lang="fr-FR" sz="66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11C7D12-5845-6ACD-3B27-4B71486E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Vocabulaire : appel et vocation</a:t>
            </a:r>
          </a:p>
        </p:txBody>
      </p:sp>
    </p:spTree>
    <p:extLst>
      <p:ext uri="{BB962C8B-B14F-4D97-AF65-F5344CB8AC3E}">
        <p14:creationId xmlns:p14="http://schemas.microsoft.com/office/powerpoint/2010/main" val="216532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79F71-8363-9BF7-760F-41F09171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Conversation dans l’Esprit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EA928-C647-2363-1EBA-E17A10E10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2367280"/>
            <a:ext cx="11044720" cy="372872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fr-FR" sz="5400" u="none" strike="noStrike" baseline="30000" dirty="0">
                <a:solidFill>
                  <a:schemeClr val="tx1"/>
                </a:solidFill>
                <a:latin typeface="Libre Baskerville" panose="02000000000000000000" pitchFamily="2" charset="0"/>
              </a:rPr>
              <a:t>Comment ai-je été appelé ?  </a:t>
            </a:r>
          </a:p>
          <a:p>
            <a:pPr marL="45720" indent="0">
              <a:buNone/>
            </a:pPr>
            <a:r>
              <a:rPr lang="fr-FR" sz="5400" u="none" strike="noStrike" baseline="30000" dirty="0">
                <a:solidFill>
                  <a:schemeClr val="tx1"/>
                </a:solidFill>
                <a:latin typeface="Libre Baskerville" panose="02000000000000000000" pitchFamily="2" charset="0"/>
              </a:rPr>
              <a:t>Est-ce que j’ai déjà appelé quelqu’un ? </a:t>
            </a:r>
          </a:p>
          <a:p>
            <a:pPr marL="45720" indent="0">
              <a:buNone/>
            </a:pPr>
            <a:endParaRPr lang="fr-FR" sz="5400" baseline="30000" dirty="0">
              <a:solidFill>
                <a:schemeClr val="tx1"/>
              </a:solidFill>
              <a:latin typeface="Libre Baskerville" panose="02000000000000000000" pitchFamily="2" charset="0"/>
            </a:endParaRPr>
          </a:p>
          <a:p>
            <a:pPr marL="45720" indent="0">
              <a:buNone/>
            </a:pPr>
            <a:r>
              <a:rPr lang="fr-FR" sz="5400" b="1" u="none" strike="noStrike" baseline="30000" dirty="0">
                <a:solidFill>
                  <a:schemeClr val="tx1"/>
                </a:solidFill>
                <a:latin typeface="Libre Baskerville" panose="02000000000000000000" pitchFamily="2" charset="0"/>
              </a:rPr>
              <a:t>3ème tour </a:t>
            </a:r>
            <a:r>
              <a:rPr lang="fr-FR" sz="5400" u="none" strike="noStrike" baseline="30000" dirty="0">
                <a:solidFill>
                  <a:schemeClr val="tx1"/>
                </a:solidFill>
                <a:latin typeface="Libre Baskerville" panose="02000000000000000000" pitchFamily="2" charset="0"/>
              </a:rPr>
              <a:t>: Comment nous y prendre pour interpeller ou inviter quelqu’un ?</a:t>
            </a:r>
          </a:p>
          <a:p>
            <a:pPr marL="45720" indent="0">
              <a:buNone/>
            </a:pPr>
            <a:r>
              <a:rPr lang="fr-FR" sz="5400" u="none" strike="noStrike" baseline="30000" dirty="0">
                <a:solidFill>
                  <a:schemeClr val="tx1"/>
                </a:solidFill>
                <a:latin typeface="Libre Baskerville" panose="02000000000000000000" pitchFamily="2" charset="0"/>
              </a:rPr>
              <a:t>Qui pourrions-nous appeler dans notre paroisse ?</a:t>
            </a:r>
          </a:p>
        </p:txBody>
      </p:sp>
    </p:spTree>
    <p:extLst>
      <p:ext uri="{BB962C8B-B14F-4D97-AF65-F5344CB8AC3E}">
        <p14:creationId xmlns:p14="http://schemas.microsoft.com/office/powerpoint/2010/main" val="27874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6C424-7F15-77A8-6EAA-18A47ABF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b="1" i="1" u="none" strike="noStrike" baseline="30000" dirty="0">
                <a:solidFill>
                  <a:srgbClr val="0070C0"/>
                </a:solidFill>
                <a:latin typeface="Libre Baskerville" panose="02000000000000000000" pitchFamily="2" charset="0"/>
              </a:rPr>
              <a:t>Prière</a:t>
            </a:r>
            <a:endParaRPr lang="fr-FR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72752-AED0-DD28-371C-3E859FF2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64640"/>
            <a:ext cx="9872871" cy="4907280"/>
          </a:xfrm>
        </p:spPr>
        <p:txBody>
          <a:bodyPr>
            <a:normAutofit/>
          </a:bodyPr>
          <a:lstStyle/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Marie est assise. Elle avait pourtant choisi la meilleure part. 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La voilà accablée. Paralysée. Sourde. 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Marthe part, Marthe parle à Jésus, Marthe demande, Marthe écoute, Marthe répond, 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Marthe confesse sa foi. Marthe appelle Marie. Alors, Marie entend.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Elle retrouve le mouvement et aussitôt, elle retrouve Jésus.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endParaRPr lang="fr-FR" sz="2800" b="0" i="1" u="none" strike="noStrike" baseline="30000" dirty="0">
              <a:solidFill>
                <a:srgbClr val="1D4E9A"/>
              </a:solidFill>
              <a:latin typeface="Barlow" panose="00000500000000000000" pitchFamily="2" charset="0"/>
            </a:endParaRP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Bénis, Seigneur, ceux qui nous parlent de Toi tout bas, quand nous ne sommes plus capables d'écouter. 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Bénis ceux qui nous rendent le mouvement. Bénis ceux que tu nous envoies.</a:t>
            </a:r>
          </a:p>
          <a:p>
            <a:pPr marL="45720" marR="0" indent="0" algn="ctr" rtl="0">
              <a:lnSpc>
                <a:spcPct val="120000"/>
              </a:lnSpc>
              <a:buNone/>
            </a:pPr>
            <a:r>
              <a:rPr lang="fr-FR" sz="2800" b="0" i="1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Bénis ceux qui nous ramènent à Toi : « Le Maître est là, Il t’appelle. »</a:t>
            </a:r>
          </a:p>
        </p:txBody>
      </p:sp>
    </p:spTree>
    <p:extLst>
      <p:ext uri="{BB962C8B-B14F-4D97-AF65-F5344CB8AC3E}">
        <p14:creationId xmlns:p14="http://schemas.microsoft.com/office/powerpoint/2010/main" val="406617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67D73-00D5-F13E-FF3D-3E5DEC61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i="1" u="none" strike="noStrike" baseline="30000" dirty="0">
                <a:solidFill>
                  <a:srgbClr val="0070C0"/>
                </a:solidFill>
                <a:latin typeface="Libre Baskerville" panose="02000000000000000000" pitchFamily="2" charset="0"/>
              </a:rPr>
              <a:t>Ecoute, ton Dieu t’appelle</a:t>
            </a:r>
            <a:endParaRPr lang="fr-FR" sz="138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E0B49-7FEA-CFCD-2B4A-42CE6AB92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608320"/>
            <a:ext cx="9872871" cy="487680"/>
          </a:xfrm>
        </p:spPr>
        <p:txBody>
          <a:bodyPr/>
          <a:lstStyle/>
          <a:p>
            <a:pPr marL="45720" indent="0" algn="ctr">
              <a:buNone/>
            </a:pPr>
            <a:r>
              <a:rPr lang="fr-FR" dirty="0">
                <a:solidFill>
                  <a:schemeClr val="tx1"/>
                </a:solidFill>
              </a:rPr>
              <a:t>Pour retrouver le lien vers la musique, flashez le code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C9AD85-7A41-6FE3-A35D-74370357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974" y="1714146"/>
            <a:ext cx="3808922" cy="36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E11070-0296-398D-77E1-634031379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fr-FR" sz="166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13024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080"/>
            <a:ext cx="10947400" cy="3758882"/>
          </a:xfrm>
        </p:spPr>
        <p:txBody>
          <a:bodyPr>
            <a:normAutofit/>
          </a:bodyPr>
          <a:lstStyle/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Écoute, ton Dieu t’appelle : « Viens, suis-moi » !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Lève-toi et ne crains pas de marcher avec Lui.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Il est ton chemin de Vie, la Route de ta joie ! (bis)</a:t>
            </a:r>
          </a:p>
        </p:txBody>
      </p:sp>
    </p:spTree>
    <p:extLst>
      <p:ext uri="{BB962C8B-B14F-4D97-AF65-F5344CB8AC3E}">
        <p14:creationId xmlns:p14="http://schemas.microsoft.com/office/powerpoint/2010/main" val="99317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60"/>
            <a:ext cx="10515600" cy="3931602"/>
          </a:xfrm>
        </p:spPr>
        <p:txBody>
          <a:bodyPr>
            <a:normAutofit/>
          </a:bodyPr>
          <a:lstStyle/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1-Accueille le Christ, il est ton Sauveur,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La Vie que le Père donne en abondance,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Lui la vraie lumière, la vérité qui rend libre. 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Sa Parole vient réveiller ton cœur.</a:t>
            </a:r>
          </a:p>
        </p:txBody>
      </p:sp>
    </p:spTree>
    <p:extLst>
      <p:ext uri="{BB962C8B-B14F-4D97-AF65-F5344CB8AC3E}">
        <p14:creationId xmlns:p14="http://schemas.microsoft.com/office/powerpoint/2010/main" val="281538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080"/>
            <a:ext cx="10947400" cy="3758882"/>
          </a:xfrm>
        </p:spPr>
        <p:txBody>
          <a:bodyPr>
            <a:normAutofit/>
          </a:bodyPr>
          <a:lstStyle/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Écoute, ton Dieu t’appelle : « Viens, suis-moi » !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Lève-toi et ne crains pas de marcher avec Lui.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Il est ton chemin de Vie, la Route de ta joie ! (bis)</a:t>
            </a:r>
          </a:p>
        </p:txBody>
      </p:sp>
    </p:spTree>
    <p:extLst>
      <p:ext uri="{BB962C8B-B14F-4D97-AF65-F5344CB8AC3E}">
        <p14:creationId xmlns:p14="http://schemas.microsoft.com/office/powerpoint/2010/main" val="1256468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60"/>
            <a:ext cx="10515600" cy="3931602"/>
          </a:xfrm>
        </p:spPr>
        <p:txBody>
          <a:bodyPr>
            <a:normAutofit/>
          </a:bodyPr>
          <a:lstStyle/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2-Quitte le cortège de l’indifférence, 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Laisse les sentiers de ton désespoir,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Détourne les yeux des mirages qui séduisent ;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Tu as soif d’un amour vrai et pur.</a:t>
            </a:r>
          </a:p>
        </p:txBody>
      </p:sp>
    </p:spTree>
    <p:extLst>
      <p:ext uri="{BB962C8B-B14F-4D97-AF65-F5344CB8AC3E}">
        <p14:creationId xmlns:p14="http://schemas.microsoft.com/office/powerpoint/2010/main" val="14813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080"/>
            <a:ext cx="10947400" cy="3758882"/>
          </a:xfrm>
        </p:spPr>
        <p:txBody>
          <a:bodyPr>
            <a:normAutofit/>
          </a:bodyPr>
          <a:lstStyle/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Écoute, ton Dieu t’appelle : « Viens, suis-moi » !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Lève-toi et ne crains pas de marcher avec Lui.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Il est ton chemin de Vie, la Route de ta joie ! (bis)</a:t>
            </a:r>
          </a:p>
        </p:txBody>
      </p:sp>
    </p:spTree>
    <p:extLst>
      <p:ext uri="{BB962C8B-B14F-4D97-AF65-F5344CB8AC3E}">
        <p14:creationId xmlns:p14="http://schemas.microsoft.com/office/powerpoint/2010/main" val="383153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360"/>
            <a:ext cx="10515600" cy="3931602"/>
          </a:xfrm>
        </p:spPr>
        <p:txBody>
          <a:bodyPr>
            <a:normAutofit/>
          </a:bodyPr>
          <a:lstStyle/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3-Cherche son visage, écoute sa voix !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Dans l’humble prière, découvre sa joie,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Cherche sa Présence au milieu de l’Église !</a:t>
            </a:r>
          </a:p>
          <a:p>
            <a:pPr marL="0" marR="0" indent="0" rtl="0">
              <a:buNone/>
            </a:pPr>
            <a:r>
              <a:rPr lang="fr-FR" sz="6000" b="0" i="0" u="none" strike="noStrike" baseline="30000" dirty="0">
                <a:solidFill>
                  <a:srgbClr val="000000"/>
                </a:solidFill>
                <a:latin typeface="Barlow" panose="00000500000000000000" pitchFamily="2" charset="0"/>
              </a:rPr>
              <a:t>De Lui seul jaillit ta plénitude.</a:t>
            </a:r>
          </a:p>
        </p:txBody>
      </p:sp>
    </p:spTree>
    <p:extLst>
      <p:ext uri="{BB962C8B-B14F-4D97-AF65-F5344CB8AC3E}">
        <p14:creationId xmlns:p14="http://schemas.microsoft.com/office/powerpoint/2010/main" val="383834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6AF41-6B42-697F-E9A5-06FDB500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080"/>
            <a:ext cx="10947400" cy="3758882"/>
          </a:xfrm>
        </p:spPr>
        <p:txBody>
          <a:bodyPr>
            <a:normAutofit/>
          </a:bodyPr>
          <a:lstStyle/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Écoute, ton Dieu t’appelle : « Viens, suis-moi » !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Lève-toi et ne crains pas de marcher avec Lui.</a:t>
            </a:r>
          </a:p>
          <a:p>
            <a:pPr marL="45720" marR="0" indent="0" rtl="0">
              <a:buNone/>
            </a:pPr>
            <a:r>
              <a:rPr lang="fr-FR" sz="6000" b="1" i="0" u="none" strike="noStrike" baseline="30000" dirty="0">
                <a:solidFill>
                  <a:srgbClr val="1D4E9A"/>
                </a:solidFill>
                <a:latin typeface="Barlow" panose="00000500000000000000" pitchFamily="2" charset="0"/>
              </a:rPr>
              <a:t>Il est ton chemin de Vie, la Route de ta joie ! (bis)</a:t>
            </a:r>
          </a:p>
        </p:txBody>
      </p:sp>
    </p:spTree>
    <p:extLst>
      <p:ext uri="{BB962C8B-B14F-4D97-AF65-F5344CB8AC3E}">
        <p14:creationId xmlns:p14="http://schemas.microsoft.com/office/powerpoint/2010/main" val="3005106010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ersonnalisé 1">
      <a:majorFont>
        <a:latin typeface="Libre Baskerville"/>
        <a:ea typeface=""/>
        <a:cs typeface=""/>
      </a:majorFont>
      <a:minorFont>
        <a:latin typeface="Poppins"/>
        <a:ea typeface=""/>
        <a:cs typeface=""/>
      </a:minorFont>
    </a:fontScheme>
    <a:fmtScheme name="Base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412</TotalTime>
  <Words>897</Words>
  <Application>Microsoft Office PowerPoint</Application>
  <PresentationFormat>Grand écran</PresentationFormat>
  <Paragraphs>66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ADayWithoutSunText-Bold</vt:lpstr>
      <vt:lpstr>ADayWithoutSunText-Regular</vt:lpstr>
      <vt:lpstr>Barlow</vt:lpstr>
      <vt:lpstr>Barlow Medium</vt:lpstr>
      <vt:lpstr>Corbel</vt:lpstr>
      <vt:lpstr>Libre Baskerville</vt:lpstr>
      <vt:lpstr>Poppins</vt:lpstr>
      <vt:lpstr>Base</vt:lpstr>
      <vt:lpstr>Troisième  oasis</vt:lpstr>
      <vt:lpstr>Ecoute, ton Dieu t’appelle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Viens, suis-moi</vt:lpstr>
      <vt:lpstr>Présentation PowerPoint</vt:lpstr>
      <vt:lpstr>Parole de Dieu (Jn 11, 17-29)</vt:lpstr>
      <vt:lpstr>Présentation PowerPoint</vt:lpstr>
      <vt:lpstr>Présentation PowerPoint</vt:lpstr>
      <vt:lpstr>Vocabulaire : appel et vocation</vt:lpstr>
      <vt:lpstr>Conversation dans l’Esprit</vt:lpstr>
      <vt:lpstr>Prière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Les jeunes</dc:creator>
  <cp:lastModifiedBy>Madeleine GAILLARD</cp:lastModifiedBy>
  <cp:revision>9</cp:revision>
  <dcterms:created xsi:type="dcterms:W3CDTF">2026-02-10T08:22:50Z</dcterms:created>
  <dcterms:modified xsi:type="dcterms:W3CDTF">2026-02-10T20:34:00Z</dcterms:modified>
</cp:coreProperties>
</file>